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notesSlides/notesSlide1.xml" Type="http://schemas.openxmlformats.org/officeDocument/2006/relationships/notesSlide"/><Relationship Id="rId22" Target="notesSlides/notesSlide2.xml" Type="http://schemas.openxmlformats.org/officeDocument/2006/relationships/notesSlide"/><Relationship Id="rId23" Target="notesSlides/notesSlide3.xml" Type="http://schemas.openxmlformats.org/officeDocument/2006/relationships/notesSlide"/><Relationship Id="rId24" Target="notesSlides/notesSlide4.xml" Type="http://schemas.openxmlformats.org/officeDocument/2006/relationships/notesSlide"/><Relationship Id="rId25" Target="notesSlides/notesSlide5.xml" Type="http://schemas.openxmlformats.org/officeDocument/2006/relationships/notesSlide"/><Relationship Id="rId26" Target="notesSlides/notesSlide6.xml" Type="http://schemas.openxmlformats.org/officeDocument/2006/relationships/notesSlide"/><Relationship Id="rId27" Target="notesSlides/notesSlide7.xml" Type="http://schemas.openxmlformats.org/officeDocument/2006/relationships/notesSlide"/><Relationship Id="rId28" Target="notesSlides/notesSlide8.xml" Type="http://schemas.openxmlformats.org/officeDocument/2006/relationships/notesSlide"/><Relationship Id="rId29" Target="notesSlides/notesSlide9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10.xml" Type="http://schemas.openxmlformats.org/officeDocument/2006/relationships/notesSlide"/><Relationship Id="rId31" Target="notesSlides/notesSlide11.xml" Type="http://schemas.openxmlformats.org/officeDocument/2006/relationships/notesSlide"/><Relationship Id="rId32" Target="notesSlides/notesSlide12.xml" Type="http://schemas.openxmlformats.org/officeDocument/2006/relationships/notesSlide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【开场】同学们好！今天我们要做一个会自己转的小陀螺，不用手抽，按下开关就转！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【互动】你们玩过陀螺吗？陀螺转得快才能站住不倒，那它靠什么转这么快？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【引出】今天我们第一次用电池盒和马达，把电变成转动，做一个电动小陀螺，还能和同桌在桌上对战！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【预告】这节课你会学会接红黑线、用轴套卡死轴，搭出一个转得稳稳的小陀螺。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【目标】今天这节课结束，每个小朋友都要会三件事。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【讲】第一，第一次用电池盒和马达，记住红线黑线怎么接。第二，学会用小轴套把轴卡住，不让它滑。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【讲】第三，做出一个按下开关就高速转的小陀螺，最后我们来一场桌面陀螺对战！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【导入】同学们，看看这些会转的东西：抽陀螺、洗衣机甩干桶、手里转的指尖陀螺。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【提问】陀螺要转得快才不会倒，那你抽陀螺是手使劲，洗衣机又是谁在使劲呢？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【引导】如果不用手抽，有什么办法让陀螺一直飞快地转？今天我们请出一个会自己转的小帮手——马达！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【视频】先看一个积木电动陀螺怎么搭的，再看甩干桶为什么一转水就被甩出去。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【观察】注意看：马达本身不大，怎么让陀螺转那么快？中间是不是有一根长长的轴？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【提问】如果陀螺装在马达旁边，和装在长轴尖尖上，哪个转得更稳、转得更远？带着问题开始搭。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【认零件】今天零件不多：电池盒、马达、两根长轴、几个轴套、几根梁。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【重点】拿起电池盒，让孩子看到红线和黑线——红线接正极，黑线接负极，这就是电跑的路。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【重点】轴套是小圆环，套在轴上会卡住，今天就是靠它把陀螺固定在轴上。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【搭】把马达竖起来，轴朝上，这是陀螺能立着转的关键。红线黑线插进马达，插到底。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【检查】接好先别装陀螺，按一下开关，听马达有没有嗡嗡转。不转就是线没插紧，重插。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【提醒】底座要用梁拼稳，陀螺转起来会有点晃，底座不稳整个会跑。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【搭】长轴插进马达朝上的轴，穿到底。这是今天最关键一步——用轴套把轴卡死。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【讲】让孩子用手推轴，如果轴还能上下滑，说明没卡紧，再加一个轴套。推不动就对了。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【原理】为什么要卡死？不卡死，一转轴就上下窜，陀螺站不稳。轴套就是挡住轴不让它跑。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【搭】用梁拼一个圆盘当陀螺身体，穿到长轴尖上，下面轴套顶住放平。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【原理】底盘要居中放平，重心在轴尖正上方，转起来才稳不晃。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【玩】放到桌面中央按开关，高速转起来！最后两人一组桌面对战，看谁的陀螺把谁撞停。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【复盘】今天我们用电池盒加马达，把电变成转动，做了一个高速陀螺。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【讲】最关键的是轴套——它把轴卡死不让滑，陀螺才转得稳。底盘居中重心在轴尖上，才不倒。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【提醒】今天最常见的三个错：线没插紧、轴没卡轴套、底盘歪了，以后搭之前先检查这三点。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【挑战】今天搭好的陀螺先别急着拆，我们来玩两个小实验。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【实验1】把轴换长，陀螺变高，先猜再试——太高重心往上，反而更容易晃倒。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【实验2】底盘加重变沉，重心变低，陀螺转得更稳更久。让孩子自己说发现。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【迁移】看看生活里：洗衣机甩干桶、棉花糖机、旋转木马，都是转呀转。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【讲】它们和我们的陀螺一样，都是马达带着转，一转就有力——甩水、出糖丝、转木马。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【留作业】回家找一个家里会转的东西，下节课告诉老师它为什么转。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【收尾】今天每个小朋友都成功做出了自己的电动小陀螺，还打了对战，给自己鼓鼓掌！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【回顾】我们学会了接电池盒马达、用轴套卡死轴、让陀螺转得稳稳的。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【预告】下节课 B2，我们用这些梁和零件搭一个呼呼转的大风扇，到时候比一比谁的风大！下课。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notesSlides/notesSlide12.xml" Type="http://schemas.openxmlformats.org/officeDocument/2006/relationships/notesSlid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68400" y="1219200"/>
            <a:ext cx="635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爱萝卜 S5 动力机械进阶 · 备选入门课 B1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17600" y="1905000"/>
            <a:ext cx="7620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6400">
                <a:solidFill>
                  <a:srgbClr val="E2883E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快乐小陀螺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168400" y="3429000"/>
            <a:ext cx="711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马达竖装长轴穿出，桌面旋转对战！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168400" y="4445000"/>
            <a:ext cx="711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第一次认识电池盒和马达，</a:t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用轴套把轴牢牢卡住，做出高速旋转的小陀螺！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0" y="1524000"/>
            <a:ext cx="3556000" cy="3556000"/>
          </a:xfrm>
          <a:prstGeom prst="ellipse">
            <a:avLst/>
          </a:prstGeom>
          <a:solidFill>
            <a:srgbClr val="F7D752">
              <a:alpha val="50000"/>
            </a:srgbClr>
          </a:solidFill>
          <a:ln w="635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8509000" y="2413000"/>
            <a:ext cx="1778000" cy="1778000"/>
          </a:xfrm>
          <a:prstGeom prst="rect">
            <a:avLst/>
          </a:prstGeom>
        </p:spPr>
      </p:pic>
      <p:sp>
        <p:nvSpPr>
          <p:cNvPr name="AutoShape 8" id="8"/>
          <p:cNvSpPr txBox="true"/>
          <p:nvPr/>
        </p:nvSpPr>
        <p:spPr>
          <a:xfrm rot="0" flipH="false" flipV="false">
            <a:off x="1168400" y="6070600"/>
            <a:ext cx="1016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建议年龄：一二年级 · 课堂用时：90 分钟 · 4C1E 授课流程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本讲目标 · 今天要学会 3 个本领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2032000"/>
            <a:ext cx="3200400" cy="3556000"/>
          </a:xfrm>
          <a:prstGeom prst="roundRect">
            <a:avLst>
              <a:gd name="adj" fmla="val 7142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2108200" y="2476500"/>
            <a:ext cx="1016000" cy="1016000"/>
          </a:xfrm>
          <a:prstGeom prst="rect">
            <a:avLst/>
          </a:prstGeom>
        </p:spPr>
      </p:pic>
      <p:sp>
        <p:nvSpPr>
          <p:cNvPr name="AutoShape 5" id="5"/>
          <p:cNvSpPr txBox="true"/>
          <p:nvPr/>
        </p:nvSpPr>
        <p:spPr>
          <a:xfrm rot="0" flipH="false" flipV="false">
            <a:off x="1270000" y="3746500"/>
            <a:ext cx="26924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1 会接电池盒和马达</a:t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认清红线黑线正负极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4495800" y="2032000"/>
            <a:ext cx="3200400" cy="3556000"/>
          </a:xfrm>
          <a:prstGeom prst="roundRect">
            <a:avLst>
              <a:gd name="adj" fmla="val 7142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5588000" y="2476500"/>
            <a:ext cx="1016000" cy="1016000"/>
          </a:xfrm>
          <a:prstGeom prst="rect">
            <a:avLst/>
          </a:prstGeom>
        </p:spPr>
      </p:pic>
      <p:sp>
        <p:nvSpPr>
          <p:cNvPr name="AutoShape 8" id="8"/>
          <p:cNvSpPr txBox="true"/>
          <p:nvPr/>
        </p:nvSpPr>
        <p:spPr>
          <a:xfrm rot="0" flipH="false" flipV="false">
            <a:off x="4749800" y="3746500"/>
            <a:ext cx="26924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2 用轴套把轴卡死</a:t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不让轴在马达上滑动</a:t>
            </a:r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7975600" y="2032000"/>
            <a:ext cx="3200400" cy="3556000"/>
          </a:xfrm>
          <a:prstGeom prst="roundRect">
            <a:avLst>
              <a:gd name="adj" fmla="val 7142"/>
            </a:avLst>
          </a:prstGeom>
          <a:solidFill>
            <a:srgbClr val="E2883E">
              <a:alpha val="2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9067800" y="2476500"/>
            <a:ext cx="1016000" cy="1016000"/>
          </a:xfrm>
          <a:prstGeom prst="rect">
            <a:avLst/>
          </a:prstGeom>
        </p:spPr>
      </p:pic>
      <p:sp>
        <p:nvSpPr>
          <p:cNvPr name="AutoShape 11" id="11"/>
          <p:cNvSpPr txBox="true"/>
          <p:nvPr/>
        </p:nvSpPr>
        <p:spPr>
          <a:xfrm rot="0" flipH="false" flipV="false">
            <a:off x="8229600" y="3746500"/>
            <a:ext cx="26924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3 陀螺高速旋转</a:t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还能和同桌对战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联系 Connect · 生活里哪些东西在转？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2032000"/>
            <a:ext cx="3200400" cy="1397000"/>
          </a:xfrm>
          <a:prstGeom prst="roundRect">
            <a:avLst>
              <a:gd name="adj" fmla="val 14545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20800" y="2349500"/>
            <a:ext cx="26416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抽陀螺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转得快才不倒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495800" y="2032000"/>
            <a:ext cx="3200400" cy="1397000"/>
          </a:xfrm>
          <a:prstGeom prst="roundRect">
            <a:avLst>
              <a:gd name="adj" fmla="val 14545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4800600" y="2349500"/>
            <a:ext cx="26416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洗衣机甩干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越转越快甩水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975600" y="2032000"/>
            <a:ext cx="3200400" cy="1397000"/>
          </a:xfrm>
          <a:prstGeom prst="roundRect">
            <a:avLst>
              <a:gd name="adj" fmla="val 14545"/>
            </a:avLst>
          </a:prstGeom>
          <a:solidFill>
            <a:srgbClr val="E2883E">
              <a:alpha val="2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8280400" y="2349500"/>
            <a:ext cx="26416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指尖陀螺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转呀转不停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3937000"/>
            <a:ext cx="10160000" cy="2413000"/>
          </a:xfrm>
          <a:prstGeom prst="roundRect">
            <a:avLst>
              <a:gd name="adj" fmla="val 9473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6BBFEA">
                <a:alpha val="100000"/>
              </a:srgbClr>
            </a:solidFill>
            <a:prstDash val="dash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422400" y="42545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边看边想：它们都是靠什么转起来的？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1422400" y="49530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抽陀螺靠手，洗衣机靠谁？为什么转得越快，陀螺越不倒？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1422400" y="55880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今天我们用一个会转的小东西，让陀螺自己转，不用手抽！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联系 Connect · 看看真家伙怎么转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2032000"/>
            <a:ext cx="4826000" cy="2794000"/>
          </a:xfrm>
          <a:prstGeom prst="roundRect">
            <a:avLst>
              <a:gd name="adj" fmla="val 7272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2921000" y="2794000"/>
            <a:ext cx="1016000" cy="1016000"/>
          </a:xfrm>
          <a:prstGeom prst="rect">
            <a:avLst/>
          </a:prstGeom>
        </p:spPr>
      </p:pic>
      <p:sp>
        <p:nvSpPr>
          <p:cNvPr name="AutoShape 5" id="5"/>
          <p:cNvSpPr txBox="true"/>
          <p:nvPr/>
        </p:nvSpPr>
        <p:spPr>
          <a:xfrm rot="0" flipH="false" flipV="false">
            <a:off x="1270000" y="3937000"/>
            <a:ext cx="431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积木电动陀螺教程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350000" y="2032000"/>
            <a:ext cx="4826000" cy="2794000"/>
          </a:xfrm>
          <a:prstGeom prst="roundRect">
            <a:avLst>
              <a:gd name="adj" fmla="val 7272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8255000" y="2794000"/>
            <a:ext cx="1016000" cy="1016000"/>
          </a:xfrm>
          <a:prstGeom prst="rect">
            <a:avLst/>
          </a:prstGeom>
        </p:spPr>
      </p:pic>
      <p:sp>
        <p:nvSpPr>
          <p:cNvPr name="AutoShape 8" id="8"/>
          <p:cNvSpPr txBox="true"/>
          <p:nvPr/>
        </p:nvSpPr>
        <p:spPr>
          <a:xfrm rot="0" flipH="false" flipV="false">
            <a:off x="6604000" y="3937000"/>
            <a:ext cx="431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甩干桶原理小动画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016000" y="5334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看完想一想：马达在下面，长长的轴伸出来，陀螺装在哪一头才转得最稳？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Construct · 第1步 认识零件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2286000" cy="1524000"/>
          </a:xfrm>
          <a:prstGeom prst="roundRect">
            <a:avLst>
              <a:gd name="adj" fmla="val 11666"/>
            </a:avLst>
          </a:prstGeom>
          <a:solidFill>
            <a:srgbClr val="E2883E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143000" y="2349500"/>
            <a:ext cx="203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电池盒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3556000" y="1905000"/>
            <a:ext cx="2286000" cy="1524000"/>
          </a:xfrm>
          <a:prstGeom prst="roundRect">
            <a:avLst>
              <a:gd name="adj" fmla="val 11666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3683000" y="2349500"/>
            <a:ext cx="203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马达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096000" y="1905000"/>
            <a:ext cx="2286000" cy="1524000"/>
          </a:xfrm>
          <a:prstGeom prst="roundRect">
            <a:avLst>
              <a:gd name="adj" fmla="val 11666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223000" y="2349500"/>
            <a:ext cx="203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长轴 ×2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8636000" y="1905000"/>
            <a:ext cx="2540000" cy="1524000"/>
          </a:xfrm>
          <a:prstGeom prst="roundRect">
            <a:avLst>
              <a:gd name="adj" fmla="val 11666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8763000" y="2349500"/>
            <a:ext cx="2286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轴套 ×6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016000" y="3937000"/>
            <a:ext cx="10160000" cy="2413000"/>
          </a:xfrm>
          <a:prstGeom prst="roundRect">
            <a:avLst>
              <a:gd name="adj" fmla="val 9473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E2883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1422400" y="42545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E2883E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重点看两样东西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1422400" y="48895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电池盒上有两根线：红色线、黑色线，一头插在马达上。</a:t>
            </a:r>
            <a:endParaRPr lang="en-US" sz="1100"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1422400" y="55245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轴套是小小的橙色圆环，套在轴上，用来挡住零件不让它跑。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第2步 马达竖装，接好电池盒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826000" cy="4064000"/>
          </a:xfrm>
          <a:prstGeom prst="roundRect">
            <a:avLst>
              <a:gd name="adj" fmla="val 5000"/>
            </a:avLst>
          </a:prstGeom>
          <a:solidFill>
            <a:srgbClr val="6BBFEA">
              <a:alpha val="2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286000"/>
            <a:ext cx="4064000" cy="355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马达竖着放，轴朝上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红线、黑线插进马达的小孔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电池盒装在旁边，开关留出手能按到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④ 底座用梁拼稳，别一推就倒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350000" y="1905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E2883E">
                <a:alpha val="100000"/>
              </a:srgbClr>
            </a:solidFill>
            <a:prstDash val="dash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6604000" y="2286000"/>
            <a:ext cx="4318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⚠ 常见错：线没插紧，一按开关马达不转——拔出来重新插到底！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4064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E2883E">
              <a:alpha val="2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4445000"/>
            <a:ext cx="4318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💡 小验证：接好先空转一下，马达轴转起来，说明线接对了！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第3步 长轴穿出，轴套卡死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826000" cy="4064000"/>
          </a:xfrm>
          <a:prstGeom prst="roundRect">
            <a:avLst>
              <a:gd name="adj" fmla="val 5000"/>
            </a:avLst>
          </a:prstGeom>
          <a:solidFill>
            <a:srgbClr val="F7D752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286000"/>
            <a:ext cx="4064000" cy="355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把长轴插进马达朝上的轴孔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轴要穿到底，立得直直的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轴根部套一个轴套，顶住马达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④ 再套一个轴套，把轴牢牢固定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⑤ 用手推一推轴，推不动才算卡死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350000" y="1905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E2883E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6604000" y="2260600"/>
            <a:ext cx="4318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⚙ 为什么用轴套？</a:t>
            </a:r>
            <a:b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不套轴套，一转轴就上下滑动，陀螺会一上一下。轴套把轴卡住，它就稳稳跟着马达转。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4064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E2883E">
                <a:alpha val="100000"/>
              </a:srgbClr>
            </a:solidFill>
            <a:prstDash val="dash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4445000"/>
            <a:ext cx="4318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⚠ 轴没卡死会怎样？陀螺转起来上下窜，站不稳，容易摔下来！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第4步 装上陀螺底盘，通电测试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826000" cy="4064000"/>
          </a:xfrm>
          <a:prstGeom prst="roundRect">
            <a:avLst>
              <a:gd name="adj" fmla="val 5000"/>
            </a:avLst>
          </a:prstGeom>
          <a:solidFill>
            <a:srgbClr val="6BBFEA">
              <a:alpha val="2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286000"/>
            <a:ext cx="4064000" cy="355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用梁拼一个圆底盘当陀螺身体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穿到长轴尖上，下面套轴套顶住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底盘要放平、居中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④ 放到桌面中央，按开关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⑤ 看它高速转起来！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350000" y="1905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E2883E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6604000" y="2260600"/>
            <a:ext cx="4318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⚙ 转得稳的秘密</a:t>
            </a:r>
            <a:b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底盘居中、放平，重心在轴尖正上方，转起来就不晃。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4064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4445000"/>
            <a:ext cx="4318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🏆 对战时间：两个陀螺放桌上一起转，看谁把谁撞停！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反思 Contemplate · 今天学会了什么？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6BBFEA">
              <a:alpha val="2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286000"/>
            <a:ext cx="4191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知识小结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97000" y="2984500"/>
            <a:ext cx="41910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✓ 电池盒+马达：红线黑线接好，电变成转动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✓ 轴套卡死轴：不让轴上下滑动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✓ 重心居中：陀螺转得稳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F7D752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604000" y="2286000"/>
            <a:ext cx="4191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容易错的地方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2984500"/>
            <a:ext cx="41910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✗ 线没插紧，马达不转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✗ 轴没卡轴套，上下滑动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✗ 底盘歪了，转起来乱晃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延续 Continue · 挑战升级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E2883E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349500"/>
            <a:ext cx="4191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挑战1：换长轴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97000" y="3048000"/>
            <a:ext cx="4191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把轴换长一点，陀螺尖变高。猜一猜：转得更稳还是更容易倒？通电试试看！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6BBFEA">
              <a:alpha val="2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604000" y="2349500"/>
            <a:ext cx="4191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挑战2：加重底盘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3048000"/>
            <a:ext cx="4191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在底盘上多加两块梁加重。观察陀螺转得有什么不一样？是不是转得更久了？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生活里还有哪些"陀螺"？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3200400" cy="2540000"/>
          </a:xfrm>
          <a:prstGeom prst="roundRect">
            <a:avLst>
              <a:gd name="adj" fmla="val 8000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70000" y="2286000"/>
            <a:ext cx="2692400" cy="190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洗衣机甩干桶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越转越甩水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495800" y="1905000"/>
            <a:ext cx="3200400" cy="2540000"/>
          </a:xfrm>
          <a:prstGeom prst="roundRect">
            <a:avLst>
              <a:gd name="adj" fmla="val 8000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4749800" y="2286000"/>
            <a:ext cx="2692400" cy="190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棉花糖机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转转就出糖丝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975600" y="1905000"/>
            <a:ext cx="3200400" cy="2540000"/>
          </a:xfrm>
          <a:prstGeom prst="roundRect">
            <a:avLst>
              <a:gd name="adj" fmla="val 8000"/>
            </a:avLst>
          </a:prstGeom>
          <a:solidFill>
            <a:srgbClr val="E2883E">
              <a:alpha val="2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8229600" y="2286000"/>
            <a:ext cx="2692400" cy="190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旋转木马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一圈圈转不停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016000" y="5080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它们都是靠"马达带动旋转"把东西甩出去或转起来——和我们的小陀螺一个道理！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4191000" y="1143000"/>
            <a:ext cx="3810000" cy="3810000"/>
          </a:xfrm>
          <a:prstGeom prst="ellipse">
            <a:avLst/>
          </a:prstGeom>
          <a:solidFill>
            <a:srgbClr val="F7D752">
              <a:alpha val="50000"/>
            </a:srgbClr>
          </a:solidFill>
          <a:ln w="635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5207000" y="2159000"/>
            <a:ext cx="1778000" cy="1778000"/>
          </a:xfrm>
          <a:prstGeom prst="rect">
            <a:avLst/>
          </a:prstGeom>
        </p:spPr>
      </p:pic>
      <p:sp>
        <p:nvSpPr>
          <p:cNvPr name="AutoShape 4" id="4"/>
          <p:cNvSpPr txBox="true"/>
          <p:nvPr/>
        </p:nvSpPr>
        <p:spPr>
          <a:xfrm rot="0" flipH="false" flipV="false">
            <a:off x="1016000" y="5334000"/>
            <a:ext cx="10820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4400">
                <a:solidFill>
                  <a:srgbClr val="E2883E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你就是今天最棒的陀螺搭建师！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016000" y="6223000"/>
            <a:ext cx="10820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下节课：我们用梁搭一个会吹风的大风扇，不见不散！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