
<file path=[Content_Types].xml><?xml version="1.0" encoding="utf-8"?>
<Types xmlns="http://schemas.openxmlformats.org/package/2006/content-types"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notesSlides/notesSlide1.xml" Type="http://schemas.openxmlformats.org/officeDocument/2006/relationships/notesSlide"/><Relationship Id="rId22" Target="notesSlides/notesSlide2.xml" Type="http://schemas.openxmlformats.org/officeDocument/2006/relationships/notesSlide"/><Relationship Id="rId23" Target="notesSlides/notesSlide3.xml" Type="http://schemas.openxmlformats.org/officeDocument/2006/relationships/notesSlide"/><Relationship Id="rId24" Target="notesSlides/notesSlide4.xml" Type="http://schemas.openxmlformats.org/officeDocument/2006/relationships/notesSlide"/><Relationship Id="rId25" Target="notesSlides/notesSlide5.xml" Type="http://schemas.openxmlformats.org/officeDocument/2006/relationships/notesSlide"/><Relationship Id="rId26" Target="notesSlides/notesSlide6.xml" Type="http://schemas.openxmlformats.org/officeDocument/2006/relationships/notesSlide"/><Relationship Id="rId27" Target="notesSlides/notesSlide7.xml" Type="http://schemas.openxmlformats.org/officeDocument/2006/relationships/notesSlide"/><Relationship Id="rId28" Target="notesSlides/notesSlide8.xml" Type="http://schemas.openxmlformats.org/officeDocument/2006/relationships/notesSlide"/><Relationship Id="rId29" Target="notesSlides/notesSlide9.xml" Type="http://schemas.openxmlformats.org/officeDocument/2006/relationships/notesSlide"/><Relationship Id="rId3" Target="presProps.xml" Type="http://schemas.openxmlformats.org/officeDocument/2006/relationships/presProps"/><Relationship Id="rId30" Target="notesSlides/notesSlide10.xml" Type="http://schemas.openxmlformats.org/officeDocument/2006/relationships/notesSlide"/><Relationship Id="rId31" Target="notesSlides/notesSlide11.xml" Type="http://schemas.openxmlformats.org/officeDocument/2006/relationships/notesSlide"/><Relationship Id="rId32" Target="notesSlides/notesSlide12.xml" Type="http://schemas.openxmlformats.org/officeDocument/2006/relationships/notesSlide"/><Relationship Id="rId4" Target="slideMasters/slideMaster1.xml" Type="http://schemas.openxmlformats.org/officeDocument/2006/relationships/slideMaster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【开场】同学们好！今天是我们备选课的最后一个、也是最厉害的一个大项目！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【引入】看游乐园里的花车巡游，一辆花车上跳舞的、敲鼓的、转圈圈的，全靠一个发动机带着一起动。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【任务】今天我们就用一个大马达，搭一座机械乐园——飞椅在转、鼓在咚咚敲、红旗在往上升！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【预告】要用到三个新本领：伞齿轮拐弯、凸轮打鼓、卷扬升旗，再把它们连到同一个马达上。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【目标】今天要学三个新机构，还会把它们合到一个马达上。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【伞齿轮】马达本来是横着转的，伞齿轮斜着咬，把方向拐90°，动力才送到竖轴上。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【凸轮】偏心的圆盘一转，把鼓槌顶起来又放下，鼓就被一下下敲响。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【卷扬】小8齿带大40齿减速，大齿轮绕绳子，把旗慢慢、稳稳地升上去。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【导入】同学们看：游乐园的花车巡游、摇头飞椅、还有天安门升国旗。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【提问】一辆花车上跳舞的、敲鼓的、转的，是不是同时在动？可它只有一个发动机呀。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【引导】秘密就是：一个发动机把动力分给很多机构，就像我们今天要用一根轴连起三件事。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【衔接】升旗时旗子为什么能稳稳慢慢上去？这就是今天要学的卷扬。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【难题1】马达轴是横着转的，可飞椅要竖着转，方向对不上怎么办？今天用伞齿轮解决。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【难题2】鼓没有手，怎么会自己咚咚敲？今天用一个偏心凸轮来敲它。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【难题3】旗那么重，怎么让它慢慢升上去？今天用小齿轮带大齿轮、绕绳子的卷扬。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【引导】先把这三个难题记住，等搭起来，你自己就会当小老师讲给同学听。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【认零件】这是大项目，零件比较多，先分好类：动力传动一堆，结构装饰一堆。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【重点零件】认识三个新朋友：黄色伞齿轮、偏心凸轮、还有8齿带40齿的卷扬齿轮。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【任务】一个大马达要同时带三个机构，靠中间那根共用竖轴连起来。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【鼓励】这是把前面所有课学过的本领综合起来，搭完你就是真正的小工程师！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【步骤1】方形底座一推就晃，加一根斜杆变成三角形，结构就稳了。这是结构加固的基本功。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【步骤2】两个黄色伞齿轮要斜着、牙齿正好咬上，把马达横着转的动力拐90°送到竖轴上。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【常见错误】伞齿轮咬歪了，竖轴就不转。让孩子用手拨一拨，竖轴能轻松转再继续。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【强调】这一步解决了难题1——横着转怎么变成竖着转。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【步骤3】这就是解决难题2的凸轮。偏心凸轮转一圈，正好把鼓槌顶起一次、放下一次。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【调试】让孩子转竖轴，确认凸轮转到凸起处正好顶起鼓槌，凹处敲到鼓面。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【步骤4】这是解决难题3的卷扬。小8齿带大40齿是减速，大轮绕绳子升旗才稳。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【强调】如果用大齿轮直接绕绳，旗子会一下窜上去；减速了才慢而有力。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【步骤5】竖轴顶端装转盘和小椅子，飞椅就做好了。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【步骤6·重点】检查三个机构是不是都连在同一根竖轴上——这是整个项目最关键的一步。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【原理】一个马达的动力，通过这根竖轴分给了飞椅、打鼓、升旗三个机构。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【常见错误】某个机构没装在竖轴上，它就不会动。用手转竖轴，看三个机构是不是都跟着动。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【巡游】接通电池盒，让全班作品排成一排，一起打开开关，像花车巡游一样！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【检查】引导孩子看三件事是不是同时在动：飞椅转、鼓敲、旗升。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【排障】如果哪个机构不动，先回去查：齿轮/伞齿轮咬上没有？它装在共用竖轴上没有？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【庆祝】都动起来就给全班鼓掌——你们用一个马达变出了一整个乐园！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【总结1】伞齿轮把转动方向拐90°，让横着转的马达带动竖着转的竖轴。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【总结2】凸轮把圆周转动变成上下往复的敲打；卷扬把转动变成慢慢升旗。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【总结3】一个马达通过共用竖轴，同时带动飞椅、打鼓、升旗三个机构。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【易错】底座不加斜杆会晃；机构没装在竖轴上就不动；升旗是减速慢升不是飞快。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【拓展】学有余力的同学，在共用竖轴上再加一个小凸轮，顶一面小彩旗挥起来。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【道理】一个马达的动力可以一直"分"出去，想加几个机构就加几个。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【迁移】花车、飞椅、音乐喷泉、升旗，都是一个动力源带很多动作。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【总结】恭喜你完成全部备选课！从最简单的杠杆，到今天这个大项目，你已经是机械小专家了。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【收尾】今天我们完成了全部备选课里最酷的大项目——机械乐园大巡游！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【回顾】伞齿轮拐弯90°、凸轮打鼓、卷扬升旗，一个马达通过共用竖轴全连起来。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【作业】回家给爸爸妈妈开一场专属巡游，讲清楚三个机构各干了什么。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【祝贺】你们已经从认识零件的小不点，成长为会搭综合机械的小工程师啦！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2.xml" Type="http://schemas.openxmlformats.org/officeDocument/2006/relationships/notesSlid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168400" y="1219200"/>
            <a:ext cx="635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爱萝卜 S5 动力机械进阶 · 备选入门课 B10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117600" y="1905000"/>
            <a:ext cx="7874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5600">
                <a:solidFill>
                  <a:srgbClr val="0EA5E9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机械乐园大巡游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168400" y="3530600"/>
            <a:ext cx="685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5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一个马达，飞椅转、鼓在敲、旗在升！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168400" y="4521200"/>
            <a:ext cx="685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伞齿轮拐弯 90° + 凸轮打鼓 + 卷扬升旗，</a:t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一个大马达联动三个机构，全班一起巡游！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0" y="1143000"/>
            <a:ext cx="3556000" cy="3556000"/>
          </a:xfrm>
          <a:prstGeom prst="roundRect">
            <a:avLst>
              <a:gd name="adj" fmla="val 7142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8318500" y="1778000"/>
            <a:ext cx="2159000" cy="2159000"/>
          </a:xfrm>
          <a:prstGeom prst="rect">
            <a:avLst/>
          </a:prstGeom>
        </p:spPr>
      </p:pic>
      <p:sp>
        <p:nvSpPr>
          <p:cNvPr name="AutoShape 8" id="8"/>
          <p:cNvSpPr txBox="true"/>
          <p:nvPr/>
        </p:nvSpPr>
        <p:spPr>
          <a:xfrm rot="0" flipH="false" flipV="false">
            <a:off x="1168400" y="6070600"/>
            <a:ext cx="1016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建议年龄：6-8 岁 · 课堂用时：90 分钟 · 4C1E · 本讲=全部备选课综合大项目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本讲目标 · 今天学会三个新机构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016000" y="1549400"/>
            <a:ext cx="10160000" cy="431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再把它们连到同一个马达上，就是机械乐园！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2286000"/>
            <a:ext cx="3175000" cy="3048000"/>
          </a:xfrm>
          <a:prstGeom prst="roundRect">
            <a:avLst>
              <a:gd name="adj" fmla="val 7500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20800" y="2667000"/>
            <a:ext cx="25654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伞齿轮</a:t>
            </a:r>
            <a:b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拐弯 90°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320800" y="3683000"/>
            <a:ext cx="25654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6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把马达横着转，变成竖轴竖着转（垂直传动）。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4508500" y="2286000"/>
            <a:ext cx="3175000" cy="3048000"/>
          </a:xfrm>
          <a:prstGeom prst="roundRect">
            <a:avLst>
              <a:gd name="adj" fmla="val 7500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4813300" y="2667000"/>
            <a:ext cx="25654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凸轮</a:t>
            </a:r>
            <a:b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转圈变敲打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4813300" y="3683000"/>
            <a:ext cx="25654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6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偏心凸轮一转，把鼓槌顶起放下，把鼓敲响。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8001000" y="2286000"/>
            <a:ext cx="3175000" cy="3048000"/>
          </a:xfrm>
          <a:prstGeom prst="roundRect">
            <a:avLst>
              <a:gd name="adj" fmla="val 7500"/>
            </a:avLst>
          </a:prstGeom>
          <a:solidFill>
            <a:srgbClr val="0EA5E9">
              <a:alpha val="2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8305800" y="2667000"/>
            <a:ext cx="25654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卷扬</a:t>
            </a:r>
            <a:b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减速绕绳升旗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8305800" y="3683000"/>
            <a:ext cx="25654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6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8齿带40齿减速，绕绳子把旗稳稳拉上去。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1016000" y="571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0EA5E9"/>
                </a:solidFill>
                <a:latin typeface="Noto Sans SC"/>
                <a:ea typeface="Noto Sans SC"/>
                <a:cs typeface="Noto Sans SC"/>
                <a:sym typeface="Noto Sans SC"/>
              </a:rPr>
              <a:t>再加上三角加固底座——一个马达带三个机构！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联系 Connect · 游乐园里的大巡游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016000" y="1549400"/>
            <a:ext cx="10160000" cy="431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一辆花车那么多动作，是怎么同时动起来的？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2184400"/>
            <a:ext cx="3200400" cy="1905000"/>
          </a:xfrm>
          <a:prstGeom prst="roundRect">
            <a:avLst>
              <a:gd name="adj" fmla="val 10666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540000"/>
            <a:ext cx="26924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花车巡游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一车好多动作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4495800" y="2184400"/>
            <a:ext cx="3200400" cy="1905000"/>
          </a:xfrm>
          <a:prstGeom prst="roundRect">
            <a:avLst>
              <a:gd name="adj" fmla="val 10666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4749800" y="2540000"/>
            <a:ext cx="26924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摇头飞椅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一边转一边飞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7975600" y="2184400"/>
            <a:ext cx="3200400" cy="1905000"/>
          </a:xfrm>
          <a:prstGeom prst="roundRect">
            <a:avLst>
              <a:gd name="adj" fmla="val 10666"/>
            </a:avLst>
          </a:prstGeom>
          <a:solidFill>
            <a:srgbClr val="0EA5E9">
              <a:alpha val="2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8229600" y="2540000"/>
            <a:ext cx="26924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升国旗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绳子慢慢拉上去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016000" y="4445000"/>
            <a:ext cx="10160000" cy="2032000"/>
          </a:xfrm>
          <a:prstGeom prst="roundRect">
            <a:avLst>
              <a:gd name="adj" fmla="val 11250"/>
            </a:avLst>
          </a:prstGeom>
          <a:solidFill>
            <a:srgbClr val="FFFFFF">
              <a:alpha val="100000"/>
            </a:srgbClr>
          </a:solidFill>
          <a:ln w="50800" cmpd="sng" cap="flat">
            <a:solidFill>
              <a:srgbClr val="6BBFEA">
                <a:alpha val="100000"/>
              </a:srgbClr>
            </a:solidFill>
            <a:prstDash val="dash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1422400" y="47244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边看边想：一个发动机，怎么同时又转又敲又升？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1422400" y="5359400"/>
            <a:ext cx="9398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其实它们都靠一个动力源，再用齿轮、轴把动作"分"给每一个机构。今天我们也来分一分！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联系 Connect · 三个小难题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016000" y="1549400"/>
            <a:ext cx="10160000" cy="431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这三个难题，今天搭起来就会全部解开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2286000"/>
            <a:ext cx="10160000" cy="1143000"/>
          </a:xfrm>
          <a:prstGeom prst="roundRect">
            <a:avLst>
              <a:gd name="adj" fmla="val 17777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97000" y="2540000"/>
            <a:ext cx="9398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难题 1：马达是横着转的，怎么让上面的飞椅竖起来转？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3683000"/>
            <a:ext cx="10160000" cy="1143000"/>
          </a:xfrm>
          <a:prstGeom prst="roundRect">
            <a:avLst>
              <a:gd name="adj" fmla="val 17777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397000" y="3937000"/>
            <a:ext cx="9398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难题 2：鼓没有手，是谁一下一下把它敲响的？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5080000"/>
            <a:ext cx="10160000" cy="1143000"/>
          </a:xfrm>
          <a:prstGeom prst="roundRect">
            <a:avLst>
              <a:gd name="adj" fmla="val 17777"/>
            </a:avLst>
          </a:prstGeom>
          <a:solidFill>
            <a:srgbClr val="0EA5E9">
              <a:alpha val="2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397000" y="5334000"/>
            <a:ext cx="9398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难题 3：旗帜那么重，怎么让它慢慢、稳稳地升上去？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Construct · 我们需要哪些零件？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016000" y="1549400"/>
            <a:ext cx="10160000" cy="431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这是综合大项目，大约用 45 个零件，全套常用件都上场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2286000"/>
            <a:ext cx="4826000" cy="1651000"/>
          </a:xfrm>
          <a:prstGeom prst="roundRect">
            <a:avLst>
              <a:gd name="adj" fmla="val 12307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20800" y="2514600"/>
            <a:ext cx="42164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动力与传动：</a:t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马达、电池盒、伞齿轮、凸轮、8齿/40齿齿轮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096000" y="2286000"/>
            <a:ext cx="5080000" cy="1651000"/>
          </a:xfrm>
          <a:prstGeom prst="roundRect">
            <a:avLst>
              <a:gd name="adj" fmla="val 12307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400800" y="2514600"/>
            <a:ext cx="44704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结构与装饰：</a:t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梁、轴、轴套、销、滑轮、车轮、小红旗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4318000"/>
            <a:ext cx="10160000" cy="2159000"/>
          </a:xfrm>
          <a:prstGeom prst="roundRect">
            <a:avLst>
              <a:gd name="adj" fmla="val 10588"/>
            </a:avLst>
          </a:prstGeom>
          <a:solidFill>
            <a:srgbClr val="FFFFFF">
              <a:alpha val="100000"/>
            </a:srgbClr>
          </a:solidFill>
          <a:ln w="50800" cmpd="sng" cap="flat">
            <a:solidFill>
              <a:srgbClr val="0EA5E9">
                <a:alpha val="100000"/>
              </a:srgbClr>
            </a:solidFill>
            <a:prstDash val="dash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422400" y="45974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0EA5E9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任务：一个大马达，联动飞椅+打鼓+升旗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422400" y="5232400"/>
            <a:ext cx="939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关键是中间那根共用竖轴——它把三个机构都连到同一个马达上。开起来全班一起为它鼓掌巡游！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搭步骤 1-2：底座和拐弯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6BBFEA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20800" y="2184400"/>
            <a:ext cx="4343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4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步骤 1 · 三角加固底座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20800" y="2895600"/>
            <a:ext cx="4343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搭方形底座，再加一根斜杆，把它分成两个三角形。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三角形最稳固，机器开起来不晃不散！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223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F7D752">
              <a:alpha val="3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527800" y="2184400"/>
            <a:ext cx="4343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4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步骤 2 · 装马达+伞齿轮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527800" y="2895600"/>
            <a:ext cx="4343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马达轴上装一个伞齿轮，和竖轴上的另一个斜着咬住。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马达横着转，竖轴就竖着转——方向拐了90°！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搭步骤 3-4：打鼓和升旗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F7D752">
              <a:alpha val="3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20800" y="2184400"/>
            <a:ext cx="4343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4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步骤 3 · 装凸轮打鼓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20800" y="2895600"/>
            <a:ext cx="4343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竖轴上装偏心凸轮，旁边架一根能活动的鼓槌。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凸轮一转，把鼓槌顶起又放下，鼓就咚咚咚响！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223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0EA5E9">
              <a:alpha val="2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527800" y="2184400"/>
            <a:ext cx="4343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4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步骤 4 · 装卷扬升旗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527800" y="2895600"/>
            <a:ext cx="4343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8齿小齿轮带40齿大齿轮，大齿轮上绕绳子，挂一面小红旗。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减速了，大轮慢但有力，旗稳稳升上去！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搭步骤 5-6：飞椅和连轴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6BBFEA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20800" y="2184400"/>
            <a:ext cx="4343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4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步骤 5 · 装飞椅转盘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20800" y="2895600"/>
            <a:ext cx="4343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在竖轴顶端装一个转盘，转盘边上挂三把小椅子。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竖轴一转，飞椅就跟着转圈圈。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223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0EA5E9">
              <a:alpha val="2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527800" y="2184400"/>
            <a:ext cx="4343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4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步骤 6 · 一根轴连起全部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527800" y="2895600"/>
            <a:ext cx="4343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检查飞椅、凸轮、卷扬都装在同一根竖轴上。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这就是"一个马达带三件事"的秘密！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搭步骤 7：通电大巡游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10160000" cy="1905000"/>
          </a:xfrm>
          <a:prstGeom prst="roundRect">
            <a:avLst>
              <a:gd name="adj" fmla="val 10666"/>
            </a:avLst>
          </a:prstGeom>
          <a:solidFill>
            <a:srgbClr val="0EA5E9">
              <a:alpha val="2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184400"/>
            <a:ext cx="9398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接上电池盒，打开开关！飞椅在转、鼓在敲、旗在升——机械乐园建成啦！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20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把全班的作品排成一排，来一场热热闹闹的大巡游！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4064000"/>
            <a:ext cx="4953000" cy="2032000"/>
          </a:xfrm>
          <a:prstGeom prst="roundRect">
            <a:avLst>
              <a:gd name="adj" fmla="val 10000"/>
            </a:avLst>
          </a:prstGeom>
          <a:solidFill>
            <a:srgbClr val="6BBFEA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320800" y="4318000"/>
            <a:ext cx="43434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检查三件事：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飞椅转了吗？鼓敲了吗？旗升了吗？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223000" y="4064000"/>
            <a:ext cx="4953000" cy="2032000"/>
          </a:xfrm>
          <a:prstGeom prst="roundRect">
            <a:avLst>
              <a:gd name="adj" fmla="val 10000"/>
            </a:avLst>
          </a:prstGeom>
          <a:solidFill>
            <a:srgbClr val="F7D752">
              <a:alpha val="3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527800" y="4318000"/>
            <a:ext cx="43434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哪个不动，就回去查：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是没咬上、还是没装在竖轴上？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反思 Contemplate · 今天学会了什么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6BBFEA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20800" y="2184400"/>
            <a:ext cx="4343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四个知识点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20800" y="2844800"/>
            <a:ext cx="4343400" cy="292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7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1、伞齿轮拐弯90°（垂直传动）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2、凸轮把转圈变成上下敲打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3、卷扬减速绕绳，旗慢而稳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4、一根竖轴把多机构连到一个马达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223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F7D752">
              <a:alpha val="3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527800" y="2184400"/>
            <a:ext cx="4343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容易错的地方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527800" y="2844800"/>
            <a:ext cx="4343400" cy="292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7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· 伞齿轮咬歪，竖轴不转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· 底座不加斜杆，一开就晃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· 某个机构没装在竖轴上，它不动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· 以为升旗要飞快（其实要慢而稳）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延续 Continue · 让巡游更热闹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016000" y="1549400"/>
            <a:ext cx="10160000" cy="431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一个马达还能再加动作，试试看！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2286000"/>
            <a:ext cx="10160000" cy="1905000"/>
          </a:xfrm>
          <a:prstGeom prst="roundRect">
            <a:avLst>
              <a:gd name="adj" fmla="val 10666"/>
            </a:avLst>
          </a:prstGeom>
          <a:solidFill>
            <a:srgbClr val="0EA5E9">
              <a:alpha val="2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97000" y="2540000"/>
            <a:ext cx="9398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拓展：在共用竖轴上，再加一个小凸轮，顶一面小彩旗挥起来！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20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它就跟着同一个马达一起动——一个马达，想加几个机构就加几个！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4445000"/>
            <a:ext cx="10160000" cy="1778000"/>
          </a:xfrm>
          <a:prstGeom prst="roundRect">
            <a:avLst>
              <a:gd name="adj" fmla="val 11428"/>
            </a:avLst>
          </a:prstGeom>
          <a:solidFill>
            <a:srgbClr val="6BBFEA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397000" y="4724400"/>
            <a:ext cx="9398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生活里找一找：花车巡游、摇头飞椅、音乐喷泉、升国旗，都是一个动力带好几个动作。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你已经会用积木把它们做出来啦！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2286000" y="1524000"/>
            <a:ext cx="7620000" cy="3810000"/>
          </a:xfrm>
          <a:prstGeom prst="roundRect">
            <a:avLst>
              <a:gd name="adj" fmla="val 6666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2540000" y="2095500"/>
            <a:ext cx="7112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4600">
                <a:solidFill>
                  <a:srgbClr val="0EA5E9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机械乐园大巡游！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2794000" y="3327400"/>
            <a:ext cx="660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一个马达 · 飞椅转 · 鼓在敲 · 旗在升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2794000" y="4089400"/>
            <a:ext cx="6604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回家给爸爸妈妈开一场"专属巡游"，</a:t>
            </a:r>
            <a:endParaRPr lang="en-US" sz="1100"/>
          </a:p>
          <a:p>
            <a:pPr algn="ctr" marL="0" indent="0">
              <a:lnSpc>
                <a:spcPct val="125000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讲一讲：伞齿轮、凸轮、卷扬各干了什么？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