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封面。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目标：先不看成品，先想办法。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原理：中间塔，左右等长拉力。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原理：汉堡包+三角形。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零件。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搭建1。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搭建2。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搭建3。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搭建4。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最后才给实景完成图。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回家任务。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547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2011680"/>
            <a:ext cx="10332720" cy="2834640"/>
          </a:xfrm>
          <a:prstGeom prst="roundRect">
            <a:avLst/>
          </a:prstGeom>
          <a:solidFill>
            <a:srgbClr val="6BB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Microsoft YaHei"/>
              </a:rPr>
              <a:t>斜拉桥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383280"/>
            <a:ext cx="10332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D547A"/>
                </a:solidFill>
                <a:latin typeface="Microsoft YaHei"/>
              </a:rPr>
              <a:t>S5搭建平台 · 备选入门课 B11 · 纯结构第一课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Microsoft YaHei"/>
              </a:rPr>
              <a:t>汉堡包结构 · 梁延长 · 对称与斜拉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3D547A"/>
                </a:solidFill>
                <a:latin typeface="Microsoft YaHei"/>
              </a:rPr>
              <a:t>任务：你是桥梁小工程师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71600" y="1463040"/>
            <a:ext cx="9418320" cy="29260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1737360"/>
            <a:ext cx="850392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333333"/>
                </a:solidFill>
                <a:latin typeface="Microsoft YaHei"/>
              </a:rPr>
              <a:t>桥要跨过一条很宽很宽的河，</a:t>
            </a:r>
          </a:p>
          <a:p>
            <a:pPr algn="ctr"/>
            <a:r>
              <a:rPr sz="1900" b="0">
                <a:solidFill>
                  <a:srgbClr val="333333"/>
                </a:solidFill>
                <a:latin typeface="Microsoft YaHei"/>
              </a:rPr>
              <a:t>桥面不够长、中间还不能搭桥墩挡住大船，怎么办？</a:t>
            </a:r>
          </a:p>
          <a:p>
            <a:pPr algn="ctr"/>
            <a:r>
              <a:rPr sz="19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ctr"/>
            <a:r>
              <a:rPr sz="1900" b="0">
                <a:solidFill>
                  <a:srgbClr val="333333"/>
                </a:solidFill>
                <a:latin typeface="Microsoft YaHei"/>
              </a:rPr>
              <a:t>像小动物们手挽手一样，一段一段把梁接长，</a:t>
            </a:r>
          </a:p>
          <a:p>
            <a:pPr algn="ctr"/>
            <a:r>
              <a:rPr sz="1900" b="0">
                <a:solidFill>
                  <a:srgbClr val="333333"/>
                </a:solidFill>
                <a:latin typeface="Microsoft YaHei"/>
              </a:rPr>
              <a:t>再用两根高塔和斜斜的绳子把桥面吊住——</a:t>
            </a:r>
          </a:p>
          <a:p>
            <a:pPr algn="ctr"/>
            <a:r>
              <a:rPr sz="1900" b="0">
                <a:solidFill>
                  <a:srgbClr val="333333"/>
                </a:solidFill>
                <a:latin typeface="Microsoft YaHei"/>
              </a:rPr>
              <a:t>今天我们就来做这样一座斜拉桥！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45920" y="4754880"/>
            <a:ext cx="2651760" cy="137160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645920" y="4892040"/>
            <a:ext cx="2651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EA580C"/>
                </a:solidFill>
                <a:latin typeface="Microsoft YaHei"/>
              </a:rPr>
              <a:t>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5394960"/>
            <a:ext cx="2651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D547A"/>
                </a:solidFill>
                <a:latin typeface="Microsoft YaHei"/>
              </a:rPr>
              <a:t>汉堡包结构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0" y="4754880"/>
            <a:ext cx="2651760" cy="137160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54880" y="4892040"/>
            <a:ext cx="2651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EA580C"/>
                </a:solidFill>
                <a:latin typeface="Microsoft YaHei"/>
              </a:rPr>
              <a:t>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5394960"/>
            <a:ext cx="2651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D547A"/>
                </a:solidFill>
                <a:latin typeface="Microsoft YaHei"/>
              </a:rPr>
              <a:t>梁的延长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3840" y="4754880"/>
            <a:ext cx="2651760" cy="137160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0" y="4892040"/>
            <a:ext cx="2651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EA580C"/>
                </a:solidFill>
                <a:latin typeface="Microsoft YaHei"/>
              </a:rPr>
              <a:t>⚖️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0" y="5394960"/>
            <a:ext cx="2651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D547A"/>
                </a:solidFill>
                <a:latin typeface="Microsoft YaHei"/>
              </a:rPr>
              <a:t>对称与斜拉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7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EA580C"/>
                </a:solidFill>
                <a:latin typeface="Microsoft YaHei"/>
              </a:rPr>
              <a:t>💡 原理：桥为什么不塌？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5760720" y="1828800"/>
            <a:ext cx="457200" cy="310896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011680" y="4937760"/>
            <a:ext cx="8046720" cy="32004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3108960" y="2194560"/>
            <a:ext cx="2880360" cy="2743200"/>
          </a:xfrm>
          <a:prstGeom prst="line">
            <a:avLst/>
          </a:prstGeom>
          <a:ln w="317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989320" y="2194560"/>
            <a:ext cx="2880360" cy="2743200"/>
          </a:xfrm>
          <a:prstGeom prst="line">
            <a:avLst/>
          </a:prstGeom>
          <a:ln w="317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3291840" y="2651760"/>
            <a:ext cx="2286000" cy="1920240"/>
          </a:xfrm>
          <a:prstGeom prst="line">
            <a:avLst/>
          </a:prstGeom>
          <a:ln w="4445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6400800" y="2651760"/>
            <a:ext cx="2286000" cy="1920240"/>
          </a:xfrm>
          <a:prstGeom prst="line">
            <a:avLst/>
          </a:prstGeom>
          <a:ln w="4445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77440" y="393192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EA580C"/>
                </a:solidFill>
                <a:latin typeface="Microsoft YaHei"/>
              </a:rPr>
              <a:t>左边拽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393192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EA580C"/>
                </a:solidFill>
                <a:latin typeface="Microsoft YaHei"/>
              </a:rPr>
              <a:t>右边拽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1371600"/>
            <a:ext cx="11887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3D547A"/>
                </a:solidFill>
                <a:latin typeface="Microsoft YaHei"/>
              </a:rPr>
              <a:t>桥塔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97280" y="5486400"/>
            <a:ext cx="9966960" cy="9144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71600" y="5532120"/>
            <a:ext cx="94183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D547A"/>
                </a:solidFill>
                <a:latin typeface="Microsoft YaHei"/>
              </a:rPr>
              <a:t>桥塔在中间，左右斜索像两个人一左一右拽桥面，拉力一样大、互相抵消，桥面就被稳稳吊住！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EA580C"/>
                </a:solidFill>
                <a:latin typeface="Microsoft YaHei"/>
              </a:rPr>
              <a:t>💡 原理：汉堡包结构 &amp; 三角形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71600"/>
            <a:ext cx="5120640" cy="4754880"/>
          </a:xfrm>
          <a:prstGeom prst="roundRect">
            <a:avLst/>
          </a:prstGeom>
          <a:solidFill>
            <a:srgbClr val="E0F2FE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47548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3D547A"/>
                </a:solidFill>
                <a:latin typeface="Microsoft YaHei"/>
              </a:rPr>
              <a:t>① 汉堡包结构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2194560"/>
            <a:ext cx="2926080" cy="45720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28800" y="2697480"/>
            <a:ext cx="2926080" cy="164592"/>
          </a:xfrm>
          <a:prstGeom prst="rect">
            <a:avLst/>
          </a:prstGeom>
          <a:solidFill>
            <a:srgbClr val="F7D7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828800" y="2907792"/>
            <a:ext cx="2926080" cy="45720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3410712"/>
            <a:ext cx="2926080" cy="164592"/>
          </a:xfrm>
          <a:prstGeom prst="rect">
            <a:avLst/>
          </a:prstGeom>
          <a:solidFill>
            <a:srgbClr val="F7D7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926080" y="3566160"/>
            <a:ext cx="365760" cy="118872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645920" y="2148840"/>
            <a:ext cx="3291840" cy="1463040"/>
          </a:xfrm>
          <a:prstGeom prst="ellipse">
            <a:avLst/>
          </a:prstGeom>
          <a:noFill/>
          <a:ln w="31750">
            <a:solidFill>
              <a:srgbClr val="E11D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4846320"/>
            <a:ext cx="45720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Microsoft YaHei"/>
              </a:rPr>
              <a:t>凸点砖-薄片一层层夹紧，梁才立得直！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1371600"/>
            <a:ext cx="5120640" cy="4754880"/>
          </a:xfrm>
          <a:prstGeom prst="roundRect">
            <a:avLst/>
          </a:prstGeom>
          <a:solidFill>
            <a:srgbClr val="FFF3C7"/>
          </a:solidFill>
          <a:ln w="31750">
            <a:solidFill>
              <a:srgbClr val="F7D7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508760"/>
            <a:ext cx="47548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3D547A"/>
                </a:solidFill>
                <a:latin typeface="Microsoft YaHei"/>
              </a:rPr>
              <a:t>② 三角形最稳定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95360" y="2286000"/>
            <a:ext cx="274320" cy="256032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949440" y="4846320"/>
            <a:ext cx="3657600" cy="27432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7315200" y="2468880"/>
            <a:ext cx="2377440" cy="2377440"/>
          </a:xfrm>
          <a:prstGeom prst="triangle">
            <a:avLst/>
          </a:prstGeom>
          <a:solidFill>
            <a:srgbClr val="F7D752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4846320"/>
            <a:ext cx="475488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Microsoft YaHei"/>
              </a:rPr>
              <a:t>塔+斜索+桥面围成三角形，推不动！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EA580C"/>
                </a:solidFill>
                <a:latin typeface="Microsoft YaHei"/>
              </a:rPr>
              <a:t>该选哪些新零件？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280160"/>
            <a:ext cx="2148840" cy="420624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part_bri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63040"/>
            <a:ext cx="1597849" cy="2011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6576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3D547A"/>
                </a:solidFill>
                <a:latin typeface="Microsoft YaHei"/>
              </a:rPr>
              <a:t>凸点砖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1148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搭汉堡包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88920" y="1280160"/>
            <a:ext cx="2148840" cy="420624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part_pla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463040"/>
            <a:ext cx="4055123" cy="2011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88920" y="36576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3D547A"/>
                </a:solidFill>
                <a:latin typeface="Microsoft YaHei"/>
              </a:rPr>
              <a:t>薄片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8920" y="41148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打补丁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20640" y="1280160"/>
            <a:ext cx="2148840" cy="420624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part_bea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0" y="1463040"/>
            <a:ext cx="1508760" cy="2011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20640" y="36576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3D547A"/>
                </a:solidFill>
                <a:latin typeface="Microsoft YaHei"/>
              </a:rPr>
              <a:t>光滑带孔梁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20640" y="41148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当高塔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52359" y="1280160"/>
            <a:ext cx="2148840" cy="420624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art_p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39" y="1463040"/>
            <a:ext cx="1508760" cy="20116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452359" y="36576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3D547A"/>
                </a:solidFill>
                <a:latin typeface="Microsoft YaHei"/>
              </a:rPr>
              <a:t>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52359" y="41148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别住零件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784080" y="1280160"/>
            <a:ext cx="2148840" cy="420624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part_cabl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6960" y="1463040"/>
            <a:ext cx="1451283" cy="20116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784080" y="36576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3D547A"/>
                </a:solidFill>
                <a:latin typeface="Microsoft YaHei"/>
              </a:rPr>
              <a:t>鱼线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84080" y="4114800"/>
            <a:ext cx="2148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斜拉索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EA580C"/>
                </a:solidFill>
                <a:latin typeface="Microsoft YaHei"/>
              </a:rPr>
              <a:t>搭建①：先做汉堡包底座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0" y="2011680"/>
            <a:ext cx="3200400" cy="54864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286000" y="2606040"/>
            <a:ext cx="3200400" cy="201168"/>
          </a:xfrm>
          <a:prstGeom prst="rect">
            <a:avLst/>
          </a:prstGeom>
          <a:solidFill>
            <a:srgbClr val="F7D7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286000" y="2852928"/>
            <a:ext cx="3200400" cy="54864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286000" y="3447288"/>
            <a:ext cx="3200400" cy="201168"/>
          </a:xfrm>
          <a:prstGeom prst="rect">
            <a:avLst/>
          </a:prstGeom>
          <a:solidFill>
            <a:srgbClr val="F7D7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0" y="3657600"/>
            <a:ext cx="457200" cy="146304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03120" y="5212080"/>
            <a:ext cx="3657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3D547A"/>
                </a:solidFill>
                <a:latin typeface="Microsoft YaHei"/>
              </a:rPr>
              <a:t>凸点砖→薄片→凸点砖→薄片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35040" y="3291840"/>
            <a:ext cx="1463039" cy="0"/>
          </a:xfrm>
          <a:prstGeom prst="line">
            <a:avLst/>
          </a:prstGeom>
          <a:ln w="381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680960" y="2011680"/>
            <a:ext cx="3840480" cy="274320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0" y="2286000"/>
            <a:ext cx="3474720" cy="2286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像夹汉堡一样，</a:t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把梁夹在中间，</a:t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梁就竖直站稳、</a:t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一推也不倒！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EA580C"/>
                </a:solidFill>
                <a:latin typeface="Microsoft YaHei"/>
              </a:rPr>
              <a:t>搭建②：梁接长，对称排塔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1828800"/>
            <a:ext cx="2286000" cy="45720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0" y="1828800"/>
            <a:ext cx="2286000" cy="45720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383280" y="1737360"/>
            <a:ext cx="548640" cy="640080"/>
          </a:xfrm>
          <a:prstGeom prst="rect">
            <a:avLst/>
          </a:prstGeom>
          <a:solidFill>
            <a:srgbClr val="F7D752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71600" y="2377440"/>
            <a:ext cx="4572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3D547A"/>
                </a:solidFill>
                <a:latin typeface="Microsoft YaHei"/>
              </a:rPr>
              <a:t>两根梁打补丁接长</a:t>
            </a:r>
          </a:p>
        </p:txBody>
      </p:sp>
      <p:sp>
        <p:nvSpPr>
          <p:cNvPr id="7" name="Rectangle 6"/>
          <p:cNvSpPr/>
          <p:nvPr/>
        </p:nvSpPr>
        <p:spPr>
          <a:xfrm>
            <a:off x="1645920" y="3291840"/>
            <a:ext cx="320040" cy="182880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377440" y="3291840"/>
            <a:ext cx="320040" cy="182880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06240" y="3291840"/>
            <a:ext cx="320040" cy="182880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937760" y="3291840"/>
            <a:ext cx="320040" cy="182880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280160" y="5120640"/>
            <a:ext cx="4206240" cy="27432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5486400"/>
            <a:ext cx="4572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59669"/>
                </a:solidFill>
                <a:latin typeface="Microsoft YaHei"/>
              </a:rPr>
              <a:t>左右数量一样=对称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35040" y="3474720"/>
            <a:ext cx="1463039" cy="0"/>
          </a:xfrm>
          <a:prstGeom prst="line">
            <a:avLst/>
          </a:prstGeom>
          <a:ln w="381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680960" y="2011680"/>
            <a:ext cx="3840480" cy="310896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0" y="2286000"/>
            <a:ext cx="34747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梁不够高就接长。</a:t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塔柱左右对称排，</a:t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桥才平衡不歪！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EA580C"/>
                </a:solidFill>
                <a:latin typeface="Microsoft YaHei"/>
              </a:rPr>
              <a:t>搭建③：架桥面，铺马路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8800" y="1828800"/>
            <a:ext cx="320040" cy="237744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926080" y="1828800"/>
            <a:ext cx="320040" cy="237744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23360" y="1828800"/>
            <a:ext cx="320040" cy="237744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120640" y="1828800"/>
            <a:ext cx="320040" cy="237744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463040" y="2926080"/>
            <a:ext cx="4572000" cy="41148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554480" y="2606040"/>
            <a:ext cx="457200" cy="2743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103120" y="2606040"/>
            <a:ext cx="457200" cy="2743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651760" y="2606040"/>
            <a:ext cx="457200" cy="2743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00400" y="2606040"/>
            <a:ext cx="457200" cy="2743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49039" y="2606040"/>
            <a:ext cx="457200" cy="2743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97680" y="2606040"/>
            <a:ext cx="457200" cy="2743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846320" y="2606040"/>
            <a:ext cx="457200" cy="2743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394960" y="2606040"/>
            <a:ext cx="457200" cy="2743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280160" y="4206240"/>
            <a:ext cx="4937760" cy="27432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63040" y="4663440"/>
            <a:ext cx="4572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3D547A"/>
                </a:solidFill>
                <a:latin typeface="Microsoft YaHei"/>
              </a:rPr>
              <a:t>蓝色长梁架在塔中间，小砖铺满桥面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035040" y="3291840"/>
            <a:ext cx="1463039" cy="0"/>
          </a:xfrm>
          <a:prstGeom prst="line">
            <a:avLst/>
          </a:prstGeom>
          <a:ln w="381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680960" y="2011680"/>
            <a:ext cx="3840480" cy="274320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0" y="2286000"/>
            <a:ext cx="3474720" cy="2286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桥面要平平的，</a:t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车子才能开过去！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EA580C"/>
                </a:solidFill>
                <a:latin typeface="Microsoft YaHei"/>
              </a:rPr>
              <a:t>搭建④：拉上斜索</a:t>
            </a:r>
          </a:p>
        </p:txBody>
      </p:sp>
      <p:sp>
        <p:nvSpPr>
          <p:cNvPr id="3" name="Rectangle 2"/>
          <p:cNvSpPr/>
          <p:nvPr/>
        </p:nvSpPr>
        <p:spPr>
          <a:xfrm>
            <a:off x="3657600" y="1645920"/>
            <a:ext cx="365760" cy="3291840"/>
          </a:xfrm>
          <a:prstGeom prst="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371600" y="4572000"/>
            <a:ext cx="4937760" cy="320040"/>
          </a:xfrm>
          <a:prstGeom prst="rect">
            <a:avLst/>
          </a:prstGeom>
          <a:solidFill>
            <a:srgbClr val="3D5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2011680" y="2011680"/>
            <a:ext cx="1828800" cy="2560320"/>
          </a:xfrm>
          <a:prstGeom prst="line">
            <a:avLst/>
          </a:prstGeom>
          <a:ln w="2794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2743200" y="2011680"/>
            <a:ext cx="1097280" cy="2560320"/>
          </a:xfrm>
          <a:prstGeom prst="line">
            <a:avLst/>
          </a:prstGeom>
          <a:ln w="2794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840480" y="2011680"/>
            <a:ext cx="1097280" cy="2560320"/>
          </a:xfrm>
          <a:prstGeom prst="line">
            <a:avLst/>
          </a:prstGeom>
          <a:ln w="2794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840480" y="2011680"/>
            <a:ext cx="1828800" cy="2560320"/>
          </a:xfrm>
          <a:prstGeom prst="line">
            <a:avLst/>
          </a:prstGeom>
          <a:ln w="2794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63040" y="5029200"/>
            <a:ext cx="4937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3D547A"/>
                </a:solidFill>
                <a:latin typeface="Microsoft YaHei"/>
              </a:rPr>
              <a:t>鱼线一头挂塔尖、一头斜拉到桥面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35040" y="3291840"/>
            <a:ext cx="1463039" cy="0"/>
          </a:xfrm>
          <a:prstGeom prst="line">
            <a:avLst/>
          </a:prstGeom>
          <a:ln w="38100">
            <a:solidFill>
              <a:srgbClr val="EA58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680960" y="2011680"/>
            <a:ext cx="3840480" cy="310896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0" y="2286000"/>
            <a:ext cx="34747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斜索把桥面吊住！</a:t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塔+索+桥面围成</a:t>
            </a:r>
          </a:p>
          <a:p>
            <a:pPr algn="l"/>
            <a:r>
              <a:rPr sz="1800" b="0">
                <a:solidFill>
                  <a:srgbClr val="333333"/>
                </a:solidFill>
                <a:latin typeface="Microsoft YaHei"/>
              </a:rPr>
              <a:t>三角形，最稳定！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547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🌉 我们的斜拉桥完成啦！</a:t>
            </a:r>
          </a:p>
        </p:txBody>
      </p:sp>
      <p:pic>
        <p:nvPicPr>
          <p:cNvPr id="3" name="Picture 2" descr="step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005840"/>
            <a:ext cx="3566160" cy="475488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400800" y="1280160"/>
            <a:ext cx="5120640" cy="4206240"/>
          </a:xfrm>
          <a:prstGeom prst="roundRect">
            <a:avLst/>
          </a:prstGeom>
          <a:solidFill>
            <a:srgbClr val="6BB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0" y="1554480"/>
            <a:ext cx="4572000" cy="3657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3D547A"/>
                </a:solidFill>
                <a:latin typeface="Microsoft YaHei"/>
              </a:rPr>
              <a:t>推一推、晃一晃：</a:t>
            </a:r>
          </a:p>
          <a:p>
            <a:pPr algn="l"/>
            <a:r>
              <a:rPr sz="1900" b="1">
                <a:solidFill>
                  <a:srgbClr val="3D547A"/>
                </a:solidFill>
                <a:latin typeface="Microsoft YaHei"/>
              </a:rPr>
              <a:t/>
            </a:r>
          </a:p>
          <a:p>
            <a:pPr algn="l"/>
            <a:r>
              <a:rPr sz="1900" b="1">
                <a:solidFill>
                  <a:srgbClr val="3D547A"/>
                </a:solidFill>
                <a:latin typeface="Microsoft YaHei"/>
              </a:rPr>
              <a:t>✅ 塔立得直</a:t>
            </a:r>
          </a:p>
          <a:p>
            <a:pPr algn="l"/>
            <a:r>
              <a:rPr sz="1900" b="1">
                <a:solidFill>
                  <a:srgbClr val="3D547A"/>
                </a:solidFill>
                <a:latin typeface="Microsoft YaHei"/>
              </a:rPr>
              <a:t>✅ 桥面接得长</a:t>
            </a:r>
          </a:p>
          <a:p>
            <a:pPr algn="l"/>
            <a:r>
              <a:rPr sz="1900" b="1">
                <a:solidFill>
                  <a:srgbClr val="3D547A"/>
                </a:solidFill>
                <a:latin typeface="Microsoft YaHei"/>
              </a:rPr>
              <a:t>✅ 左右对称不歪</a:t>
            </a:r>
          </a:p>
          <a:p>
            <a:pPr algn="l"/>
            <a:r>
              <a:rPr sz="1900" b="1">
                <a:solidFill>
                  <a:srgbClr val="3D547A"/>
                </a:solidFill>
                <a:latin typeface="Microsoft YaHei"/>
              </a:rPr>
              <a:t>✅ 斜索吊得稳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7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EA580C"/>
                </a:solidFill>
                <a:latin typeface="Microsoft YaHei"/>
              </a:rPr>
              <a:t>回家小任务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286000" y="1645920"/>
            <a:ext cx="7589520" cy="38404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BBF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0" y="2011680"/>
            <a:ext cx="6675120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3D547A"/>
                </a:solidFill>
                <a:latin typeface="Microsoft YaHei"/>
              </a:rPr>
              <a:t>① 给爸爸妈妈讲：</a:t>
            </a:r>
          </a:p>
          <a:p>
            <a:pPr algn="l"/>
            <a:r>
              <a:rPr sz="2000" b="1">
                <a:solidFill>
                  <a:srgbClr val="3D547A"/>
                </a:solidFill>
                <a:latin typeface="Microsoft YaHei"/>
              </a:rPr>
              <a:t>   汉堡包结构怎么把塔立住？</a:t>
            </a:r>
          </a:p>
          <a:p>
            <a:pPr algn="l"/>
            <a:r>
              <a:rPr sz="2000" b="1">
                <a:solidFill>
                  <a:srgbClr val="3D547A"/>
                </a:solidFill>
                <a:latin typeface="Microsoft YaHei"/>
              </a:rPr>
              <a:t/>
            </a:r>
          </a:p>
          <a:p>
            <a:pPr algn="l"/>
            <a:r>
              <a:rPr sz="2000" b="1">
                <a:solidFill>
                  <a:srgbClr val="3D547A"/>
                </a:solidFill>
                <a:latin typeface="Microsoft YaHei"/>
              </a:rPr>
              <a:t>② 出门找一找：</a:t>
            </a:r>
          </a:p>
          <a:p>
            <a:pPr algn="l"/>
            <a:r>
              <a:rPr sz="2000" b="1">
                <a:solidFill>
                  <a:srgbClr val="3D547A"/>
                </a:solidFill>
                <a:latin typeface="Microsoft YaHei"/>
              </a:rPr>
              <a:t>   身边的桥是斜拉桥吗？</a:t>
            </a:r>
          </a:p>
          <a:p>
            <a:pPr algn="l"/>
            <a:r>
              <a:rPr sz="2000" b="1">
                <a:solidFill>
                  <a:srgbClr val="3D547A"/>
                </a:solidFill>
                <a:latin typeface="Microsoft YaHei"/>
              </a:rPr>
              <a:t/>
            </a:r>
          </a:p>
          <a:p>
            <a:pPr algn="l"/>
            <a:r>
              <a:rPr sz="2000" b="1">
                <a:solidFill>
                  <a:srgbClr val="3D547A"/>
                </a:solidFill>
                <a:latin typeface="Microsoft YaHei"/>
              </a:rPr>
              <a:t>③ 拓展挑战密码：b11a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547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560320"/>
            <a:ext cx="103327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Microsoft YaHei"/>
              </a:rPr>
              <a:t>你今天就是最棒的桥梁小工程师！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