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今天做一个能变长变短的机械手，救墙缝里的小猫咪！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三个本领：三角vs四边、X形伸缩、2点固定。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讲故事，提两个问题，不揭晓答案。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秘密1：四边形会动用来伸缩，加斜杆/交叉成X变三角形就不散架。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搭建3注意：光滑销活动、首尾连、2点固定。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看成品图，红圈圈住的4个部分，一一对应零件和功能。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认识4个零件，重点：光滑销活动、摩擦销固定。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第一步：点齐8根梁，每对中间插光滑销。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第二步：两根梁交叉成X，中间光滑销，一共4个X。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第三步：4个X首尾用光滑销连起来。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第四步：蓝色拐角梁做爪子，长摩擦销2点固定。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生活里5个例子都是X形剪刀结构，最后是我们的真实作品。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总结下课。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Relationship Id="rId6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7.jpg"/><Relationship Id="rId4" Type="http://schemas.openxmlformats.org/officeDocument/2006/relationships/image" Target="../media/image8.jpg"/><Relationship Id="rId5" Type="http://schemas.openxmlformats.org/officeDocument/2006/relationships/image" Target="../media/image9.jpg"/><Relationship Id="rId6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011680"/>
            <a:ext cx="103327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微软雅黑"/>
              </a:rPr>
              <a:t>B12 伸缩机械手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474720"/>
            <a:ext cx="10332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0">
                <a:solidFill>
                  <a:srgbClr val="F7D752"/>
                </a:solidFill>
                <a:latin typeface="微软雅黑"/>
              </a:rPr>
              <a:t>四边形不稳定性 + 剪刀结构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5029200"/>
            <a:ext cx="103327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0">
                <a:solidFill>
                  <a:srgbClr val="FFFFFF"/>
                </a:solidFill>
                <a:latin typeface="微软雅黑"/>
              </a:rPr>
              <a:t>爱萝卜机器人编程 · 小学一二年级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>
                <a:solidFill>
                  <a:srgbClr val="EA580C"/>
                </a:solidFill>
                <a:latin typeface="微软雅黑"/>
              </a:rPr>
              <a:t>🎯 今天学会三个本领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3383280" cy="3200400"/>
          </a:xfrm>
          <a:prstGeom prst="roundRect">
            <a:avLst/>
          </a:prstGeom>
          <a:solidFill>
            <a:srgbClr val="E288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920240"/>
            <a:ext cx="33832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6000" b="0">
                <a:solidFill>
                  <a:srgbClr val="FFFFFF"/>
                </a:solidFill>
                <a:latin typeface="微软雅黑"/>
              </a:rPr>
              <a:t>📐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291840"/>
            <a:ext cx="338328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微软雅黑"/>
              </a:rPr>
              <a:t>三角形稳
四边形会动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80559" y="1645920"/>
            <a:ext cx="3383280" cy="3200400"/>
          </a:xfrm>
          <a:prstGeom prst="roundRect">
            <a:avLst/>
          </a:prstGeom>
          <a:solidFill>
            <a:srgbClr val="F7D7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480559" y="1920240"/>
            <a:ext cx="33832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6000" b="0">
                <a:solidFill>
                  <a:srgbClr val="FFFFFF"/>
                </a:solidFill>
                <a:latin typeface="微软雅黑"/>
              </a:rPr>
              <a:t>✂️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80559" y="3291840"/>
            <a:ext cx="338328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微软雅黑"/>
              </a:rPr>
              <a:t>X形剪刀
一拉就伸缩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0" y="1645920"/>
            <a:ext cx="3383280" cy="3200400"/>
          </a:xfrm>
          <a:prstGeom prst="round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0" y="1920240"/>
            <a:ext cx="33832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6000" b="0">
                <a:solidFill>
                  <a:srgbClr val="FFFFFF"/>
                </a:solidFill>
                <a:latin typeface="微软雅黑"/>
              </a:rPr>
              <a:t>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3291840"/>
            <a:ext cx="338328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微软雅黑"/>
              </a:rPr>
              <a:t>两头固定
伸得稳不晃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EA580C"/>
                </a:solidFill>
                <a:latin typeface="微软雅黑"/>
              </a:rPr>
              <a:t>🐱 小猫咪困在墙缝里！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10698480" cy="2011680"/>
          </a:xfrm>
          <a:prstGeom prst="roundRect">
            <a:avLst/>
          </a:prstGeom>
          <a:solidFill>
            <a:srgbClr val="FFED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1920240"/>
            <a:ext cx="1005840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9A3412"/>
                </a:solidFill>
                <a:latin typeface="微软雅黑"/>
              </a:rPr>
              <a:t>小猫被困在墙缝里，离我们太远！
能不能做一个能变长又能变短的「机械手」，把小猫夹出来？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4114800"/>
            <a:ext cx="106984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64748B"/>
                </a:solidFill>
                <a:latin typeface="微软雅黑"/>
              </a:rPr>
              <a:t>先想一想：
① 什么东西能变长又能变短？
② 伸出去之后，怎么稳稳夹住小猫？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EA580C"/>
                </a:solidFill>
                <a:latin typeface="微软雅黑"/>
              </a:rPr>
              <a:t>👨‍🏫 讲明白①：为什么能动？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371600"/>
            <a:ext cx="5303520" cy="4114800"/>
          </a:xfrm>
          <a:prstGeom prst="roundRect">
            <a:avLst/>
          </a:prstGeom>
          <a:solidFill>
            <a:srgbClr val="FEF3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554480"/>
            <a:ext cx="5303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>
                <a:solidFill>
                  <a:srgbClr val="B45309"/>
                </a:solidFill>
                <a:latin typeface="微软雅黑"/>
              </a:rPr>
              <a:t>四边形（一推就扁）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1371600" y="2377440"/>
            <a:ext cx="1463040" cy="1463040"/>
          </a:xfrm>
          <a:prstGeom prst="rect">
            <a:avLst/>
          </a:prstGeom>
          <a:noFill/>
          <a:ln w="5080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ight Arrow 6"/>
          <p:cNvSpPr/>
          <p:nvPr/>
        </p:nvSpPr>
        <p:spPr>
          <a:xfrm>
            <a:off x="640080" y="2926080"/>
            <a:ext cx="640080" cy="365760"/>
          </a:xfrm>
          <a:prstGeom prst="rightArrow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Parallelogram 7"/>
          <p:cNvSpPr/>
          <p:nvPr/>
        </p:nvSpPr>
        <p:spPr>
          <a:xfrm>
            <a:off x="3200400" y="2468880"/>
            <a:ext cx="1463040" cy="1280160"/>
          </a:xfrm>
          <a:prstGeom prst="parallelogram">
            <a:avLst/>
          </a:prstGeom>
          <a:noFill/>
          <a:ln w="5080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4206240"/>
            <a:ext cx="53035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>
                <a:solidFill>
                  <a:srgbClr val="B45309"/>
                </a:solidFill>
                <a:latin typeface="微软雅黑"/>
              </a:rPr>
              <a:t>正方形一推就歪成平行四边形
→ 这就是「会动」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09360" y="1371600"/>
            <a:ext cx="5303520" cy="4114800"/>
          </a:xfrm>
          <a:prstGeom prst="roundRect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09360" y="1554480"/>
            <a:ext cx="5303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>
                <a:solidFill>
                  <a:srgbClr val="10B981"/>
                </a:solidFill>
                <a:latin typeface="微软雅黑"/>
              </a:rPr>
              <a:t>三角形（推不动）</a:t>
            </a:r>
          </a:p>
        </p:txBody>
      </p:sp>
      <p:sp>
        <p:nvSpPr>
          <p:cNvPr id="12" name="Isosceles Triangle 11"/>
          <p:cNvSpPr/>
          <p:nvPr/>
        </p:nvSpPr>
        <p:spPr>
          <a:xfrm>
            <a:off x="7955279" y="2377440"/>
            <a:ext cx="2011680" cy="1645920"/>
          </a:xfrm>
          <a:prstGeom prst="triangle">
            <a:avLst/>
          </a:prstGeom>
          <a:noFill/>
          <a:ln w="5080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ight Arrow 12"/>
          <p:cNvSpPr/>
          <p:nvPr/>
        </p:nvSpPr>
        <p:spPr>
          <a:xfrm>
            <a:off x="6675120" y="3017520"/>
            <a:ext cx="822960" cy="365760"/>
          </a:xfrm>
          <a:prstGeom prst="rightArrow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4" name="Connector 13"/>
          <p:cNvCxnSpPr/>
          <p:nvPr/>
        </p:nvCxnSpPr>
        <p:spPr>
          <a:xfrm>
            <a:off x="8503920" y="2651760"/>
            <a:ext cx="914400" cy="1005840"/>
          </a:xfrm>
          <a:prstGeom prst="line">
            <a:avLst/>
          </a:prstGeom>
          <a:ln w="50800">
            <a:solidFill>
              <a:srgbClr val="EF44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 flipH="1">
            <a:off x="8503920" y="2651760"/>
            <a:ext cx="914400" cy="1005840"/>
          </a:xfrm>
          <a:prstGeom prst="line">
            <a:avLst/>
          </a:prstGeom>
          <a:ln w="50800">
            <a:solidFill>
              <a:srgbClr val="EF44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309360" y="4206240"/>
            <a:ext cx="53035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>
                <a:solidFill>
                  <a:srgbClr val="10B981"/>
                </a:solidFill>
                <a:latin typeface="微软雅黑"/>
              </a:rPr>
              <a:t>怎么推都不变形
→ 三角形最稳！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5669280"/>
            <a:ext cx="11064240" cy="822960"/>
          </a:xfrm>
          <a:prstGeom prst="roundRect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48640" y="5760720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/>
              </a:rPr>
              <a:t>💡 四边形会动用来伸缩；交叉成X变三角形不散架！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EA580C"/>
                </a:solidFill>
                <a:latin typeface="微软雅黑"/>
              </a:rPr>
              <a:t>👨‍🏫 讲明白②：搭建3件事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371600"/>
            <a:ext cx="10698480" cy="146304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EF44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05840" y="1691640"/>
            <a:ext cx="822960" cy="82296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1783080"/>
            <a:ext cx="8229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>
                <a:solidFill>
                  <a:srgbClr val="FFFFFF"/>
                </a:solidFill>
                <a:latin typeface="微软雅黑"/>
              </a:rPr>
              <a:t>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03120" y="155448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EF4444"/>
                </a:solidFill>
                <a:latin typeface="微软雅黑"/>
              </a:rPr>
              <a:t>X中间用光滑销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03120" y="214884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64748B"/>
                </a:solidFill>
                <a:latin typeface="微软雅黑"/>
              </a:rPr>
              <a:t>银色光滑销能转动，机械手才能伸缩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3063240"/>
            <a:ext cx="10698480" cy="146304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3D54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05840" y="3383280"/>
            <a:ext cx="822960" cy="822960"/>
          </a:xfrm>
          <a:prstGeom prst="ellipse">
            <a:avLst/>
          </a:prstGeom>
          <a:solidFill>
            <a:srgbClr val="3D54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05840" y="3474720"/>
            <a:ext cx="8229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>
                <a:solidFill>
                  <a:srgbClr val="FFFFFF"/>
                </a:solidFill>
                <a:latin typeface="微软雅黑"/>
              </a:rPr>
              <a:t>②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03120" y="324612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3D547A"/>
                </a:solidFill>
                <a:latin typeface="微软雅黑"/>
              </a:rPr>
              <a:t>X要首尾相连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03120" y="384048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64748B"/>
                </a:solidFill>
                <a:latin typeface="微软雅黑"/>
              </a:rPr>
              <a:t>一个X的尾巴接下一个X的头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1520" y="4754880"/>
            <a:ext cx="10698480" cy="146304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005840" y="5074920"/>
            <a:ext cx="822960" cy="822960"/>
          </a:xfrm>
          <a:prstGeom prst="ellipse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05840" y="5166360"/>
            <a:ext cx="8229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>
                <a:solidFill>
                  <a:srgbClr val="FFFFFF"/>
                </a:solidFill>
                <a:latin typeface="微软雅黑"/>
              </a:rPr>
              <a:t>③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03120" y="493776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10B981"/>
                </a:solidFill>
                <a:latin typeface="微软雅黑"/>
              </a:rPr>
              <a:t>尾巴固定2个点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103120" y="553212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64748B"/>
                </a:solidFill>
                <a:latin typeface="微软雅黑"/>
              </a:rPr>
              <a:t>爪子用2个销固定，单点会晃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EA580C"/>
                </a:solidFill>
                <a:latin typeface="微软雅黑"/>
              </a:rPr>
              <a:t>🔍 先看看成品，拆成几部分</a:t>
            </a:r>
          </a:p>
        </p:txBody>
      </p:sp>
      <p:pic>
        <p:nvPicPr>
          <p:cNvPr id="4" name="Picture 3" descr="step_overview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97280"/>
            <a:ext cx="3928533" cy="530352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5029200" y="1280160"/>
            <a:ext cx="6675120" cy="100584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EA580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212080" y="1371600"/>
            <a:ext cx="6400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EA580C"/>
                </a:solidFill>
                <a:latin typeface="微软雅黑"/>
              </a:rPr>
              <a:t>🔴 中间交叉白梁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12080" y="1783080"/>
            <a:ext cx="6400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64748B"/>
                </a:solidFill>
                <a:latin typeface="微软雅黑"/>
              </a:rPr>
              <a:t>X形剪刀臂——能拉长推短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0" y="2423160"/>
            <a:ext cx="6675120" cy="100584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6474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212080" y="2514600"/>
            <a:ext cx="6400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64748B"/>
                </a:solidFill>
                <a:latin typeface="微软雅黑"/>
              </a:rPr>
              <a:t>🔴 每个交叉点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12080" y="2926080"/>
            <a:ext cx="6400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64748B"/>
                </a:solidFill>
                <a:latin typeface="微软雅黑"/>
              </a:rPr>
              <a:t>光滑销——让X能转动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0" y="3566160"/>
            <a:ext cx="6675120" cy="100584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3D54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212080" y="3657600"/>
            <a:ext cx="6400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3D547A"/>
                </a:solidFill>
                <a:latin typeface="微软雅黑"/>
              </a:rPr>
              <a:t>🔴 两头蓝色弯梁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12080" y="4069080"/>
            <a:ext cx="6400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64748B"/>
                </a:solidFill>
                <a:latin typeface="微软雅黑"/>
              </a:rPr>
              <a:t>小爪子——夹小猫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29200" y="4709160"/>
            <a:ext cx="6675120" cy="100584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12080" y="4800600"/>
            <a:ext cx="6400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10B981"/>
                </a:solidFill>
                <a:latin typeface="微软雅黑"/>
              </a:rPr>
              <a:t>🔴 爪子两个孔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12080" y="5212080"/>
            <a:ext cx="6400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64748B"/>
                </a:solidFill>
                <a:latin typeface="微软雅黑"/>
              </a:rPr>
              <a:t>2点固定——不晃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EA580C"/>
                </a:solidFill>
                <a:latin typeface="微软雅黑"/>
              </a:rPr>
              <a:t>🧩 今天要用的4个零件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463040"/>
            <a:ext cx="2697480" cy="420624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6BBF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beam_smoot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645920"/>
            <a:ext cx="2331720" cy="21945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3931920"/>
            <a:ext cx="2697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1">
                <a:solidFill>
                  <a:srgbClr val="3D547A"/>
                </a:solidFill>
                <a:latin typeface="微软雅黑"/>
              </a:rPr>
              <a:t>光滑带孔梁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480560"/>
            <a:ext cx="2697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64748B"/>
                </a:solidFill>
                <a:latin typeface="微软雅黑"/>
              </a:rPr>
              <a:t>当小胳膊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29000" y="1463040"/>
            <a:ext cx="2697480" cy="420624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6BBF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pin_smooth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1880" y="1645920"/>
            <a:ext cx="2331720" cy="21945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429000" y="3931920"/>
            <a:ext cx="2697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1">
                <a:solidFill>
                  <a:srgbClr val="3D547A"/>
                </a:solidFill>
                <a:latin typeface="微软雅黑"/>
              </a:rPr>
              <a:t>光滑销（银）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480560"/>
            <a:ext cx="2697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64748B"/>
                </a:solidFill>
                <a:latin typeface="微软雅黑"/>
              </a:rPr>
              <a:t>X中间·能转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09359" y="1463040"/>
            <a:ext cx="2697480" cy="420624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6BBF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beam_ben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2239" y="1645920"/>
            <a:ext cx="2331720" cy="219456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09359" y="3931920"/>
            <a:ext cx="2697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1">
                <a:solidFill>
                  <a:srgbClr val="3D547A"/>
                </a:solidFill>
                <a:latin typeface="微软雅黑"/>
              </a:rPr>
              <a:t>拐角梁（蓝）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09359" y="4480560"/>
            <a:ext cx="2697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64748B"/>
                </a:solidFill>
                <a:latin typeface="微软雅黑"/>
              </a:rPr>
              <a:t>做小爪子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189719" y="1463040"/>
            <a:ext cx="2697480" cy="420624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6BBF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Picture 16" descr="pin_friction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72599" y="1645920"/>
            <a:ext cx="2331720" cy="219456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189719" y="3931920"/>
            <a:ext cx="2697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1">
                <a:solidFill>
                  <a:srgbClr val="3D547A"/>
                </a:solidFill>
                <a:latin typeface="微软雅黑"/>
              </a:rPr>
              <a:t>摩擦销（蓝）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89719" y="4480560"/>
            <a:ext cx="2697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64748B"/>
                </a:solidFill>
                <a:latin typeface="微软雅黑"/>
              </a:rPr>
              <a:t>固定·卡死不滑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5852160"/>
            <a:ext cx="11064240" cy="731520"/>
          </a:xfrm>
          <a:prstGeom prst="roundRect">
            <a:avLst/>
          </a:prstGeom>
          <a:solidFill>
            <a:srgbClr val="FEE2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48640" y="5943600"/>
            <a:ext cx="11064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1">
                <a:solidFill>
                  <a:srgbClr val="EF4444"/>
                </a:solidFill>
                <a:latin typeface="微软雅黑"/>
              </a:rPr>
              <a:t>⚠️ X中间要用光滑销（能转），用摩擦销就卡死啦！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EA580C"/>
                </a:solidFill>
                <a:latin typeface="微软雅黑"/>
              </a:rPr>
              <a:t>🔧 搭建①：准备8根梁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371600"/>
            <a:ext cx="7772400" cy="475488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6BBF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1371600" y="1737360"/>
            <a:ext cx="5029200" cy="292608"/>
          </a:xfrm>
          <a:prstGeom prst="roundRect">
            <a:avLst/>
          </a:prstGeom>
          <a:solidFill>
            <a:srgbClr val="F5EFE0"/>
          </a:solidFill>
          <a:ln w="25400">
            <a:solidFill>
              <a:srgbClr val="946B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645920" y="2148840"/>
            <a:ext cx="4572000" cy="292608"/>
          </a:xfrm>
          <a:prstGeom prst="roundRect">
            <a:avLst/>
          </a:prstGeom>
          <a:solidFill>
            <a:srgbClr val="F5EFE0"/>
          </a:solidFill>
          <a:ln w="25400">
            <a:solidFill>
              <a:srgbClr val="946B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3931920" y="2240280"/>
            <a:ext cx="137160" cy="137160"/>
          </a:xfrm>
          <a:prstGeom prst="ellipse">
            <a:avLst/>
          </a:prstGeom>
          <a:solidFill>
            <a:srgbClr val="64748B"/>
          </a:solidFill>
          <a:ln w="19050">
            <a:solidFill>
              <a:srgbClr val="3D54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371600" y="2788920"/>
            <a:ext cx="5029200" cy="292608"/>
          </a:xfrm>
          <a:prstGeom prst="roundRect">
            <a:avLst/>
          </a:prstGeom>
          <a:solidFill>
            <a:srgbClr val="F5EFE0"/>
          </a:solidFill>
          <a:ln w="25400">
            <a:solidFill>
              <a:srgbClr val="946B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645920" y="3200400"/>
            <a:ext cx="4572000" cy="292608"/>
          </a:xfrm>
          <a:prstGeom prst="roundRect">
            <a:avLst/>
          </a:prstGeom>
          <a:solidFill>
            <a:srgbClr val="F5EFE0"/>
          </a:solidFill>
          <a:ln w="25400">
            <a:solidFill>
              <a:srgbClr val="946B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931920" y="3291840"/>
            <a:ext cx="137160" cy="137160"/>
          </a:xfrm>
          <a:prstGeom prst="ellipse">
            <a:avLst/>
          </a:prstGeom>
          <a:solidFill>
            <a:srgbClr val="64748B"/>
          </a:solidFill>
          <a:ln w="19050">
            <a:solidFill>
              <a:srgbClr val="3D54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1371600" y="3840479"/>
            <a:ext cx="5029200" cy="292608"/>
          </a:xfrm>
          <a:prstGeom prst="roundRect">
            <a:avLst/>
          </a:prstGeom>
          <a:solidFill>
            <a:srgbClr val="F5EFE0"/>
          </a:solidFill>
          <a:ln w="25400">
            <a:solidFill>
              <a:srgbClr val="946B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645920" y="4251959"/>
            <a:ext cx="4572000" cy="292608"/>
          </a:xfrm>
          <a:prstGeom prst="roundRect">
            <a:avLst/>
          </a:prstGeom>
          <a:solidFill>
            <a:srgbClr val="F5EFE0"/>
          </a:solidFill>
          <a:ln w="25400">
            <a:solidFill>
              <a:srgbClr val="946B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3931920" y="4343399"/>
            <a:ext cx="137160" cy="137160"/>
          </a:xfrm>
          <a:prstGeom prst="ellipse">
            <a:avLst/>
          </a:prstGeom>
          <a:solidFill>
            <a:srgbClr val="64748B"/>
          </a:solidFill>
          <a:ln w="19050">
            <a:solidFill>
              <a:srgbClr val="3D54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371600" y="4892040"/>
            <a:ext cx="5029200" cy="292608"/>
          </a:xfrm>
          <a:prstGeom prst="roundRect">
            <a:avLst/>
          </a:prstGeom>
          <a:solidFill>
            <a:srgbClr val="F5EFE0"/>
          </a:solidFill>
          <a:ln w="25400">
            <a:solidFill>
              <a:srgbClr val="946B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1645920" y="5303520"/>
            <a:ext cx="4572000" cy="292608"/>
          </a:xfrm>
          <a:prstGeom prst="roundRect">
            <a:avLst/>
          </a:prstGeom>
          <a:solidFill>
            <a:srgbClr val="F5EFE0"/>
          </a:solidFill>
          <a:ln w="25400">
            <a:solidFill>
              <a:srgbClr val="946B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3931920" y="5394960"/>
            <a:ext cx="137160" cy="137160"/>
          </a:xfrm>
          <a:prstGeom prst="ellipse">
            <a:avLst/>
          </a:prstGeom>
          <a:solidFill>
            <a:srgbClr val="64748B"/>
          </a:solidFill>
          <a:ln w="19050">
            <a:solidFill>
              <a:srgbClr val="3D54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6217920"/>
            <a:ext cx="7772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>
                <a:solidFill>
                  <a:srgbClr val="3D547A"/>
                </a:solidFill>
                <a:latin typeface="微软雅黑"/>
              </a:rPr>
              <a:t>8根白梁=4对，每对中间插光滑销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778240" y="1371600"/>
            <a:ext cx="2834640" cy="4754880"/>
          </a:xfrm>
          <a:prstGeom prst="roundRect">
            <a:avLst/>
          </a:prstGeom>
          <a:solidFill>
            <a:srgbClr val="FFED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961120" y="1645920"/>
            <a:ext cx="24688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9A3412"/>
                </a:solidFill>
                <a:latin typeface="微软雅黑"/>
              </a:rPr>
              <a:t>📝 步骤1
点齐8根
一样长白梁
每两根一对
中间孔插
光滑销</a:t>
            </a:r>
          </a:p>
        </p:txBody>
      </p:sp>
      <p:sp>
        <p:nvSpPr>
          <p:cNvPr id="20" name="Right Arrow 19"/>
          <p:cNvSpPr/>
          <p:nvPr/>
        </p:nvSpPr>
        <p:spPr>
          <a:xfrm>
            <a:off x="7955279" y="3474720"/>
            <a:ext cx="640080" cy="457200"/>
          </a:xfrm>
          <a:prstGeom prst="rightArrow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EA580C"/>
                </a:solidFill>
                <a:latin typeface="微软雅黑"/>
              </a:rPr>
              <a:t>✂️ 搭建②：交叉成X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371600"/>
            <a:ext cx="7772400" cy="475488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6BBF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 rot="1800000">
            <a:off x="1417319" y="2354580"/>
            <a:ext cx="2286000" cy="201168"/>
          </a:xfrm>
          <a:prstGeom prst="rect">
            <a:avLst/>
          </a:prstGeom>
          <a:solidFill>
            <a:srgbClr val="F5EFE0"/>
          </a:solidFill>
          <a:ln w="25400">
            <a:solidFill>
              <a:srgbClr val="946B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 rot="19800000">
            <a:off x="1417319" y="2354580"/>
            <a:ext cx="2286000" cy="201168"/>
          </a:xfrm>
          <a:prstGeom prst="rect">
            <a:avLst/>
          </a:prstGeom>
          <a:solidFill>
            <a:srgbClr val="F5EFE0"/>
          </a:solidFill>
          <a:ln w="25400">
            <a:solidFill>
              <a:srgbClr val="946B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478024" y="2843784"/>
            <a:ext cx="164592" cy="164592"/>
          </a:xfrm>
          <a:prstGeom prst="ellipse">
            <a:avLst/>
          </a:prstGeom>
          <a:solidFill>
            <a:srgbClr val="64748B"/>
          </a:solidFill>
          <a:ln w="19050">
            <a:solidFill>
              <a:srgbClr val="3D54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 rot="1800000">
            <a:off x="4800600" y="3086100"/>
            <a:ext cx="2286000" cy="201168"/>
          </a:xfrm>
          <a:prstGeom prst="rect">
            <a:avLst/>
          </a:prstGeom>
          <a:solidFill>
            <a:srgbClr val="F5EFE0"/>
          </a:solidFill>
          <a:ln w="25400">
            <a:solidFill>
              <a:srgbClr val="946B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 rot="19800000">
            <a:off x="4800600" y="3086100"/>
            <a:ext cx="2286000" cy="201168"/>
          </a:xfrm>
          <a:prstGeom prst="rect">
            <a:avLst/>
          </a:prstGeom>
          <a:solidFill>
            <a:srgbClr val="F5EFE0"/>
          </a:solidFill>
          <a:ln w="25400">
            <a:solidFill>
              <a:srgbClr val="946B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5861304" y="3575304"/>
            <a:ext cx="164592" cy="164592"/>
          </a:xfrm>
          <a:prstGeom prst="ellipse">
            <a:avLst/>
          </a:prstGeom>
          <a:solidFill>
            <a:srgbClr val="64748B"/>
          </a:solidFill>
          <a:ln w="19050">
            <a:solidFill>
              <a:srgbClr val="3D54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6217920"/>
            <a:ext cx="7772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>
                <a:solidFill>
                  <a:srgbClr val="EF4444"/>
                </a:solidFill>
                <a:latin typeface="微软雅黑"/>
              </a:rPr>
              <a:t>中间光滑销——要能转！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778240" y="1371600"/>
            <a:ext cx="2834640" cy="4754880"/>
          </a:xfrm>
          <a:prstGeom prst="roundRect">
            <a:avLst/>
          </a:prstGeom>
          <a:solidFill>
            <a:srgbClr val="FEF3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961120" y="1645920"/>
            <a:ext cx="24688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92400E"/>
                </a:solidFill>
                <a:latin typeface="微软雅黑"/>
              </a:rPr>
              <a:t>📝 步骤2
两根梁交叉
成X形
中间穿
光滑销
⚠️ 要能转动！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7955279" y="3474720"/>
            <a:ext cx="640080" cy="457200"/>
          </a:xfrm>
          <a:prstGeom prst="rightArrow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EA580C"/>
                </a:solidFill>
                <a:latin typeface="微软雅黑"/>
              </a:rPr>
              <a:t>🔗 搭建③：X首尾相连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371600"/>
            <a:ext cx="7772400" cy="475488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6BBF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 rot="1800000">
            <a:off x="822960" y="1691639"/>
            <a:ext cx="1645920" cy="201168"/>
          </a:xfrm>
          <a:prstGeom prst="rect">
            <a:avLst/>
          </a:prstGeom>
          <a:solidFill>
            <a:srgbClr val="F5EFE0"/>
          </a:solidFill>
          <a:ln w="25400">
            <a:solidFill>
              <a:srgbClr val="946B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 rot="19800000">
            <a:off x="822960" y="1691639"/>
            <a:ext cx="1645920" cy="201168"/>
          </a:xfrm>
          <a:prstGeom prst="rect">
            <a:avLst/>
          </a:prstGeom>
          <a:solidFill>
            <a:srgbClr val="F5EFE0"/>
          </a:solidFill>
          <a:ln w="25400">
            <a:solidFill>
              <a:srgbClr val="946B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563624" y="2020824"/>
            <a:ext cx="164592" cy="164592"/>
          </a:xfrm>
          <a:prstGeom prst="ellipse">
            <a:avLst/>
          </a:prstGeom>
          <a:solidFill>
            <a:srgbClr val="64748B"/>
          </a:solidFill>
          <a:ln w="19050">
            <a:solidFill>
              <a:srgbClr val="3D54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 rot="1800000">
            <a:off x="2926079" y="2606039"/>
            <a:ext cx="1645920" cy="201168"/>
          </a:xfrm>
          <a:prstGeom prst="rect">
            <a:avLst/>
          </a:prstGeom>
          <a:solidFill>
            <a:srgbClr val="F5EFE0"/>
          </a:solidFill>
          <a:ln w="25400">
            <a:solidFill>
              <a:srgbClr val="946B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 rot="19800000">
            <a:off x="2926079" y="2606039"/>
            <a:ext cx="1645920" cy="201168"/>
          </a:xfrm>
          <a:prstGeom prst="rect">
            <a:avLst/>
          </a:prstGeom>
          <a:solidFill>
            <a:srgbClr val="F5EFE0"/>
          </a:solidFill>
          <a:ln w="25400">
            <a:solidFill>
              <a:srgbClr val="946B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666744" y="2935224"/>
            <a:ext cx="164592" cy="164592"/>
          </a:xfrm>
          <a:prstGeom prst="ellipse">
            <a:avLst/>
          </a:prstGeom>
          <a:solidFill>
            <a:srgbClr val="64748B"/>
          </a:solidFill>
          <a:ln w="19050">
            <a:solidFill>
              <a:srgbClr val="3D54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 rot="1800000">
            <a:off x="5029199" y="3520439"/>
            <a:ext cx="1645920" cy="201168"/>
          </a:xfrm>
          <a:prstGeom prst="rect">
            <a:avLst/>
          </a:prstGeom>
          <a:solidFill>
            <a:srgbClr val="F5EFE0"/>
          </a:solidFill>
          <a:ln w="25400">
            <a:solidFill>
              <a:srgbClr val="946B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 rot="19800000">
            <a:off x="5029199" y="3520439"/>
            <a:ext cx="1645920" cy="201168"/>
          </a:xfrm>
          <a:prstGeom prst="rect">
            <a:avLst/>
          </a:prstGeom>
          <a:solidFill>
            <a:srgbClr val="F5EFE0"/>
          </a:solidFill>
          <a:ln w="25400">
            <a:solidFill>
              <a:srgbClr val="946B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5769864" y="3849624"/>
            <a:ext cx="164592" cy="164592"/>
          </a:xfrm>
          <a:prstGeom prst="ellipse">
            <a:avLst/>
          </a:prstGeom>
          <a:solidFill>
            <a:srgbClr val="64748B"/>
          </a:solidFill>
          <a:ln w="19050">
            <a:solidFill>
              <a:srgbClr val="3D54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6217920"/>
            <a:ext cx="7772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>
                <a:solidFill>
                  <a:srgbClr val="10B981"/>
                </a:solidFill>
                <a:latin typeface="微软雅黑"/>
              </a:rPr>
              <a:t>推一推——像手风琴变长变短！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778240" y="1371600"/>
            <a:ext cx="2834640" cy="4754880"/>
          </a:xfrm>
          <a:prstGeom prst="roundRect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961120" y="1645920"/>
            <a:ext cx="24688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065F46"/>
                </a:solidFill>
                <a:latin typeface="微软雅黑"/>
              </a:rPr>
              <a:t>📝 步骤3
一个X尾巴
接下一个X头
用光滑销连
连4个X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7955279" y="3474720"/>
            <a:ext cx="640080" cy="457200"/>
          </a:xfrm>
          <a:prstGeom prst="rightArrow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EA580C"/>
                </a:solidFill>
                <a:latin typeface="微软雅黑"/>
              </a:rPr>
              <a:t>🦾 搭建④：装蓝色小爪子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371600"/>
            <a:ext cx="7772400" cy="475488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6BBF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 rot="1800000">
            <a:off x="1554480" y="2377440"/>
            <a:ext cx="1463040" cy="201168"/>
          </a:xfrm>
          <a:prstGeom prst="rect">
            <a:avLst/>
          </a:prstGeom>
          <a:solidFill>
            <a:srgbClr val="F5EFE0"/>
          </a:solidFill>
          <a:ln w="25400">
            <a:solidFill>
              <a:srgbClr val="946B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 rot="19800000">
            <a:off x="1554480" y="2377440"/>
            <a:ext cx="1463040" cy="201168"/>
          </a:xfrm>
          <a:prstGeom prst="rect">
            <a:avLst/>
          </a:prstGeom>
          <a:solidFill>
            <a:srgbClr val="F5EFE0"/>
          </a:solidFill>
          <a:ln w="25400">
            <a:solidFill>
              <a:srgbClr val="946B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203704" y="2660904"/>
            <a:ext cx="164592" cy="164592"/>
          </a:xfrm>
          <a:prstGeom prst="ellipse">
            <a:avLst/>
          </a:prstGeom>
          <a:solidFill>
            <a:srgbClr val="64748B"/>
          </a:solidFill>
          <a:ln w="19050">
            <a:solidFill>
              <a:srgbClr val="3D54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 rot="1800000">
            <a:off x="3840480" y="3291840"/>
            <a:ext cx="1463040" cy="201168"/>
          </a:xfrm>
          <a:prstGeom prst="rect">
            <a:avLst/>
          </a:prstGeom>
          <a:solidFill>
            <a:srgbClr val="F5EFE0"/>
          </a:solidFill>
          <a:ln w="25400">
            <a:solidFill>
              <a:srgbClr val="946B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 rot="19800000">
            <a:off x="3840480" y="3291840"/>
            <a:ext cx="1463040" cy="201168"/>
          </a:xfrm>
          <a:prstGeom prst="rect">
            <a:avLst/>
          </a:prstGeom>
          <a:solidFill>
            <a:srgbClr val="F5EFE0"/>
          </a:solidFill>
          <a:ln w="25400">
            <a:solidFill>
              <a:srgbClr val="946B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489704" y="3575304"/>
            <a:ext cx="164592" cy="164592"/>
          </a:xfrm>
          <a:prstGeom prst="ellipse">
            <a:avLst/>
          </a:prstGeom>
          <a:solidFill>
            <a:srgbClr val="64748B"/>
          </a:solidFill>
          <a:ln w="19050">
            <a:solidFill>
              <a:srgbClr val="3D54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ight Arrow 10"/>
          <p:cNvSpPr/>
          <p:nvPr/>
        </p:nvSpPr>
        <p:spPr>
          <a:xfrm>
            <a:off x="6217920" y="2286000"/>
            <a:ext cx="1188720" cy="822960"/>
          </a:xfrm>
          <a:prstGeom prst="rightArrow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309360" y="2468880"/>
            <a:ext cx="201168" cy="201168"/>
          </a:xfrm>
          <a:prstGeom prst="ellipse">
            <a:avLst/>
          </a:prstGeom>
          <a:solidFill>
            <a:srgbClr val="EF4444"/>
          </a:solidFill>
          <a:ln w="19050">
            <a:solidFill>
              <a:srgbClr val="3D54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309360" y="2926080"/>
            <a:ext cx="201168" cy="201168"/>
          </a:xfrm>
          <a:prstGeom prst="ellipse">
            <a:avLst/>
          </a:prstGeom>
          <a:solidFill>
            <a:srgbClr val="EF4444"/>
          </a:solidFill>
          <a:ln w="19050">
            <a:solidFill>
              <a:srgbClr val="3D54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6217920"/>
            <a:ext cx="7772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>
                <a:solidFill>
                  <a:srgbClr val="EF4444"/>
                </a:solidFill>
                <a:latin typeface="微软雅黑"/>
              </a:rPr>
              <a:t>红圈=2个固定点，爪子不晃！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778240" y="1371600"/>
            <a:ext cx="2834640" cy="4754880"/>
          </a:xfrm>
          <a:prstGeom prst="roundRect">
            <a:avLst/>
          </a:prstGeom>
          <a:solidFill>
            <a:srgbClr val="FEE2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961120" y="1645920"/>
            <a:ext cx="24688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991B1B"/>
                </a:solidFill>
                <a:latin typeface="微软雅黑"/>
              </a:rPr>
              <a:t>📝 步骤4
蓝色拐角梁
做爪子
长摩擦销
固定2个点
单点会晃！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7955279" y="3474720"/>
            <a:ext cx="640080" cy="457200"/>
          </a:xfrm>
          <a:prstGeom prst="rightArrow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EA580C"/>
                </a:solidFill>
                <a:latin typeface="微软雅黑"/>
              </a:rPr>
              <a:t>🏠 生活里的伸缩 + 我们的作品</a:t>
            </a:r>
          </a:p>
        </p:txBody>
      </p:sp>
      <p:pic>
        <p:nvPicPr>
          <p:cNvPr id="4" name="Picture 3" descr="step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280160"/>
            <a:ext cx="3048000" cy="4114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5486400"/>
            <a:ext cx="5029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>
                <a:solidFill>
                  <a:srgbClr val="10B981"/>
                </a:solidFill>
                <a:latin typeface="微软雅黑"/>
              </a:rPr>
              <a:t>✅ 我们搭好的伸缩机械手</a:t>
            </a:r>
          </a:p>
        </p:txBody>
      </p:sp>
      <p:pic>
        <p:nvPicPr>
          <p:cNvPr id="6" name="Picture 5" descr="gat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1371600"/>
            <a:ext cx="1828800" cy="2286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943600" y="3749039"/>
            <a:ext cx="1828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>
                <a:solidFill>
                  <a:srgbClr val="EA580C"/>
                </a:solidFill>
                <a:latin typeface="微软雅黑"/>
              </a:rPr>
              <a:t>伸缩门</a:t>
            </a:r>
          </a:p>
        </p:txBody>
      </p:sp>
      <p:pic>
        <p:nvPicPr>
          <p:cNvPr id="8" name="Picture 7" descr="umbrell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5279" y="1371600"/>
            <a:ext cx="1828800" cy="2286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955279" y="3749039"/>
            <a:ext cx="1828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>
                <a:solidFill>
                  <a:srgbClr val="EA580C"/>
                </a:solidFill>
                <a:latin typeface="微软雅黑"/>
              </a:rPr>
              <a:t>折叠伞</a:t>
            </a:r>
          </a:p>
        </p:txBody>
      </p:sp>
      <p:pic>
        <p:nvPicPr>
          <p:cNvPr id="10" name="Picture 9" descr="drying_rack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66960" y="1371600"/>
            <a:ext cx="1828800" cy="2286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966960" y="3749039"/>
            <a:ext cx="1828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>
                <a:solidFill>
                  <a:srgbClr val="EA580C"/>
                </a:solidFill>
                <a:latin typeface="微软雅黑"/>
              </a:rPr>
              <a:t>晾衣架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0" y="4389120"/>
            <a:ext cx="56692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64748B"/>
                </a:solidFill>
                <a:latin typeface="微软雅黑"/>
              </a:rPr>
              <a:t>它们都有X形剪刀结构！
一推就缩，一拉就开。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286000"/>
            <a:ext cx="103327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800" b="1">
                <a:solidFill>
                  <a:srgbClr val="FFFFFF"/>
                </a:solidFill>
                <a:latin typeface="微软雅黑"/>
              </a:rPr>
              <a:t>🎉 你救出小猫咪啦！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657600"/>
            <a:ext cx="10332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0">
                <a:solidFill>
                  <a:srgbClr val="F7D752"/>
                </a:solidFill>
                <a:latin typeface="微软雅黑"/>
              </a:rPr>
              <a:t>四边形不稳定性 + X形剪刀伸缩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754880"/>
            <a:ext cx="103327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0">
                <a:solidFill>
                  <a:srgbClr val="FFFFFF"/>
                </a:solidFill>
                <a:latin typeface="微软雅黑"/>
              </a:rPr>
              <a:t>回家任务：找一找家里还有哪些会伸缩的东西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