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同学们好！今天我们做一把积木小十字弩。它不靠电池、不靠马达，就靠一根小小的皮筋，把软积木像箭一样弹出去。我们先看一段视频，再听老师讲明白为什么皮筋能把东西弹飞。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今天三个目标：第一认识皮筋，知道它能拉长又弹回来；第二感受储存力气，皮筋拉长就像往钱包里存钱；第三动手搭一把小十字弩。我们不急着看成品，先搞懂原理。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不用记术语。皮筋被拉长的时候，把力气像存钱进钱包一样存了起来；一松手，钱包打开，存的力气全变成飞出去的速度，软箭就飞出去啦。拉得越长，钱包越鼓，箭飞得越远！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记住三步：拉开皮筋（拉长了），力气存起来（像存钱进钱包），一松手小箭就飞出去（力气变成速度）。拉得越长，存的力气越多，飞得越远。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三个新零件：白色光滑梁是直的，做滑道；蓝色拐角梁是弯的L形，做弓臂；黑色皮筋能拉长又弹回来，做动力。记住：绳子拉长了不弹回，弹簧力气太大，只有皮筋刚刚好。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第一步：用蓝色拐角梁和白色光滑梁，销子连起来，做两个L形。第二步：两个L形中间夹一根白色光滑梁，这就是滑道。滑道一定要直、销子插紧，松了小箭飞不直。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第三步：把蓝色L形竖起来，就是两个弓臂小翅膀。第四步：挂黑色皮筋，一头挂左弓臂、一头挂右弓臂，中间拉住撞针。挂的时候小心别松手弹到自己。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第五步：红色小连接件装在滑道上，中间穿黑色长轴当撞针。第六步：蓝色长梁做握把手柄。最后试射：放软积木或纸团，往后拉撞针松手——嗖！安全第一，只能射软的，不能对着人。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反复强调：发射物只能用软积木或纸团，绝对不能对着人、对着眼睛。对准墙上的靶子或空地发射。回家玩也要遵守。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生活里到处都是皮筋力气：古代弓箭、弹弓、皮筋弹射玩具、射箭运动。它们的道理和我们小弩一样——皮筋被拉长存力气，松手变成速度把东西飞出去。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看，这就是我们搭好的小十字弩！往后拉撞针，皮筋被拉长存力气；一松手，力气变成速度，纸团就嗖地飞出去了。试试拉一点点和拉满满，哪个飞得远？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总结：今天我们认识了皮筋动力，知道皮筋拉长存力气、松手变速度。回家给爸爸妈妈讲一讲，皮筋把力气存在哪里了。安全第一，只能射软积木纸团，不能对着人。下课！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400" b="1">
                <a:solidFill>
                  <a:srgbClr val="FFFFFF"/>
                </a:solidFill>
                <a:latin typeface="Microsoft YaHei"/>
              </a:rPr>
              <a:t>🏹 B13 十字弩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0">
                <a:solidFill>
                  <a:srgbClr val="F7D752"/>
                </a:solidFill>
                <a:latin typeface="Microsoft YaHei"/>
              </a:rPr>
              <a:t>皮筋动力 · 弹性势能 → 动能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11480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>
                <a:solidFill>
                  <a:srgbClr val="FFFFFF"/>
                </a:solidFill>
                <a:latin typeface="Microsoft YaHei"/>
              </a:rPr>
              <a:t>爱萝卜机器人 · S5备选入门课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EA580C"/>
                </a:solidFill>
                <a:latin typeface="Microsoft YaHei"/>
              </a:rPr>
              <a:t>🎯 今天要学什么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383280" cy="3200400"/>
          </a:xfrm>
          <a:prstGeom prst="roundRect">
            <a:avLst/>
          </a:prstGeom>
          <a:solidFill>
            <a:srgbClr val="FFEDD5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33832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000" b="0">
                <a:solidFill>
                  <a:srgbClr val="333333"/>
                </a:solidFill>
                <a:latin typeface="Microsoft YaHei"/>
              </a:rPr>
              <a:t>🎗️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017520"/>
            <a:ext cx="3383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EA580C"/>
                </a:solidFill>
                <a:latin typeface="Microsoft YaHei"/>
              </a:rPr>
              <a:t>认识皮筋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657600"/>
            <a:ext cx="3383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0">
                <a:solidFill>
                  <a:srgbClr val="333333"/>
                </a:solidFill>
                <a:latin typeface="Microsoft YaHei"/>
              </a:rPr>
              <a:t>能拉长、松手弹回来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80559" y="1645920"/>
            <a:ext cx="3383280" cy="3200400"/>
          </a:xfrm>
          <a:prstGeom prst="roundRect">
            <a:avLst/>
          </a:prstGeom>
          <a:solidFill>
            <a:srgbClr val="FFEDD5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80559" y="1920240"/>
            <a:ext cx="33832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000" b="0">
                <a:solidFill>
                  <a:srgbClr val="333333"/>
                </a:solidFill>
                <a:latin typeface="Microsoft YaHei"/>
              </a:rPr>
              <a:t>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0559" y="3017520"/>
            <a:ext cx="3383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EA580C"/>
                </a:solidFill>
                <a:latin typeface="Microsoft YaHei"/>
              </a:rPr>
              <a:t>储存力气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59" y="3657600"/>
            <a:ext cx="3383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0">
                <a:solidFill>
                  <a:srgbClr val="333333"/>
                </a:solidFill>
                <a:latin typeface="Microsoft YaHei"/>
              </a:rPr>
              <a:t>皮筋拉长=力气存起来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0" y="1645920"/>
            <a:ext cx="3383280" cy="3200400"/>
          </a:xfrm>
          <a:prstGeom prst="roundRect">
            <a:avLst/>
          </a:prstGeom>
          <a:solidFill>
            <a:srgbClr val="FFEDD5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0" y="1920240"/>
            <a:ext cx="33832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000" b="0">
                <a:solidFill>
                  <a:srgbClr val="333333"/>
                </a:solidFill>
                <a:latin typeface="Microsoft YaHei"/>
              </a:rPr>
              <a:t>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017520"/>
            <a:ext cx="3383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EA580C"/>
                </a:solidFill>
                <a:latin typeface="Microsoft YaHei"/>
              </a:rPr>
              <a:t>搭十字弩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0" y="3657600"/>
            <a:ext cx="3383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0">
                <a:solidFill>
                  <a:srgbClr val="333333"/>
                </a:solidFill>
                <a:latin typeface="Microsoft YaHei"/>
              </a:rPr>
              <a:t>滑道+两翼+撞针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5303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0">
                <a:solidFill>
                  <a:srgbClr val="64748B"/>
                </a:solidFill>
                <a:latin typeface="Microsoft YaHei"/>
              </a:rPr>
              <a:t>古代人用弓把箭射到很远的地方——我们怎么把一颗小积木像箭一样弹出去呢？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EA580C"/>
                </a:solidFill>
                <a:latin typeface="Microsoft YaHei"/>
              </a:rPr>
              <a:t>👨‍🏫 老师给你讲明白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5303520" cy="4754880"/>
          </a:xfrm>
          <a:prstGeom prst="roundRect">
            <a:avLst/>
          </a:prstGeom>
          <a:solidFill>
            <a:srgbClr val="FFEDD5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4937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EA580C"/>
                </a:solidFill>
                <a:latin typeface="Microsoft YaHei"/>
              </a:rPr>
              <a:t>① 皮筋被拉长</a:t>
            </a:r>
          </a:p>
        </p:txBody>
      </p:sp>
      <p:sp>
        <p:nvSpPr>
          <p:cNvPr id="6" name="Arc 5"/>
          <p:cNvSpPr/>
          <p:nvPr/>
        </p:nvSpPr>
        <p:spPr>
          <a:xfrm>
            <a:off x="1188720" y="2560320"/>
            <a:ext cx="4023360" cy="1097280"/>
          </a:xfrm>
          <a:prstGeom prst="arc">
            <a:avLst/>
          </a:prstGeom>
          <a:ln w="5080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828800" y="3931920"/>
            <a:ext cx="2743200" cy="1188720"/>
          </a:xfrm>
          <a:prstGeom prst="roundRect">
            <a:avLst/>
          </a:prstGeom>
          <a:solidFill>
            <a:srgbClr val="F7D752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28800" y="411480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3D547A"/>
                </a:solidFill>
                <a:latin typeface="Microsoft YaHei"/>
              </a:rPr>
              <a:t>💰 力气钱包鼓鼓！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57200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EA580C"/>
                </a:solidFill>
                <a:latin typeface="Microsoft YaHei"/>
              </a:rPr>
              <a:t>（力气存起来了）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5943600" y="3291840"/>
            <a:ext cx="822960" cy="731520"/>
          </a:xfrm>
          <a:prstGeom prst="rightArrow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852160" y="2743200"/>
            <a:ext cx="10058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EA580C"/>
                </a:solidFill>
                <a:latin typeface="Microsoft YaHei"/>
              </a:rPr>
              <a:t>松手！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949440" y="1463040"/>
            <a:ext cx="4754880" cy="4754880"/>
          </a:xfrm>
          <a:prstGeom prst="roundRect">
            <a:avLst/>
          </a:prstGeom>
          <a:solidFill>
            <a:srgbClr val="D1FAE5"/>
          </a:solidFill>
          <a:ln w="31750">
            <a:solidFill>
              <a:srgbClr val="10B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32320" y="1645920"/>
            <a:ext cx="4389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065F46"/>
                </a:solidFill>
                <a:latin typeface="Microsoft YaHei"/>
              </a:rPr>
              <a:t>② 小箭飞出去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7498079" y="2743200"/>
            <a:ext cx="3657600" cy="822960"/>
          </a:xfrm>
          <a:prstGeom prst="rightArrow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32320" y="3931920"/>
            <a:ext cx="4389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065F46"/>
                </a:solidFill>
                <a:latin typeface="Microsoft YaHei"/>
              </a:rPr>
              <a:t>力气变成速度啦！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20" y="4572000"/>
            <a:ext cx="4389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>
                <a:solidFill>
                  <a:srgbClr val="065F46"/>
                </a:solidFill>
                <a:latin typeface="Microsoft YaHei"/>
              </a:rPr>
              <a:t>拉得越长 → 飞得越远！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EA580C"/>
                </a:solidFill>
                <a:latin typeface="Microsoft YaHei"/>
              </a:rPr>
              <a:t>💡 原理三步：拉 → 存 → 飞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645920"/>
            <a:ext cx="3474720" cy="3200400"/>
          </a:xfrm>
          <a:prstGeom prst="roundRect">
            <a:avLst/>
          </a:prstGeom>
          <a:solidFill>
            <a:srgbClr val="FFEDD5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920240"/>
            <a:ext cx="3474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EA580C"/>
                </a:solidFill>
                <a:latin typeface="Microsoft YaHei"/>
              </a:rPr>
              <a:t>① 拉开皮筋</a:t>
            </a:r>
          </a:p>
        </p:txBody>
      </p:sp>
      <p:sp>
        <p:nvSpPr>
          <p:cNvPr id="6" name="Arc 5"/>
          <p:cNvSpPr/>
          <p:nvPr/>
        </p:nvSpPr>
        <p:spPr>
          <a:xfrm>
            <a:off x="1097280" y="2834640"/>
            <a:ext cx="2377440" cy="822960"/>
          </a:xfrm>
          <a:prstGeom prst="arc">
            <a:avLst/>
          </a:prstGeom>
          <a:ln w="5080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4114800"/>
            <a:ext cx="3474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>
                <a:solidFill>
                  <a:srgbClr val="333333"/>
                </a:solidFill>
                <a:latin typeface="Microsoft YaHei"/>
              </a:rPr>
              <a:t>皮筋被拉长了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069080" y="2926080"/>
            <a:ext cx="274320" cy="457200"/>
          </a:xfrm>
          <a:prstGeom prst="rightArrow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389120" y="1645920"/>
            <a:ext cx="3474720" cy="3200400"/>
          </a:xfrm>
          <a:prstGeom prst="roundRect">
            <a:avLst/>
          </a:prstGeom>
          <a:solidFill>
            <a:srgbClr val="F7D752"/>
          </a:solidFill>
          <a:ln w="317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9120" y="1920240"/>
            <a:ext cx="3474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3D547A"/>
                </a:solidFill>
                <a:latin typeface="Microsoft YaHei"/>
              </a:rPr>
              <a:t>② 力气存起来</a:t>
            </a:r>
          </a:p>
        </p:txBody>
      </p:sp>
      <p:sp>
        <p:nvSpPr>
          <p:cNvPr id="11" name="Oval 10"/>
          <p:cNvSpPr/>
          <p:nvPr/>
        </p:nvSpPr>
        <p:spPr>
          <a:xfrm>
            <a:off x="5577840" y="2743200"/>
            <a:ext cx="1097280" cy="1097280"/>
          </a:xfrm>
          <a:prstGeom prst="ellipse">
            <a:avLst/>
          </a:prstGeom>
          <a:solidFill>
            <a:srgbClr val="F7D752"/>
          </a:solidFill>
          <a:ln w="3810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89120" y="4114800"/>
            <a:ext cx="3474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>
                <a:solidFill>
                  <a:srgbClr val="333333"/>
                </a:solidFill>
                <a:latin typeface="Microsoft YaHei"/>
              </a:rPr>
              <a:t>像存钱进钱包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7909560" y="2926080"/>
            <a:ext cx="274320" cy="457200"/>
          </a:xfrm>
          <a:prstGeom prst="rightArrow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229600" y="1645920"/>
            <a:ext cx="3474720" cy="3200400"/>
          </a:xfrm>
          <a:prstGeom prst="roundRect">
            <a:avLst/>
          </a:prstGeom>
          <a:solidFill>
            <a:srgbClr val="D1FAE5"/>
          </a:solidFill>
          <a:ln w="31750">
            <a:solidFill>
              <a:srgbClr val="065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0" y="1920240"/>
            <a:ext cx="3474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065F46"/>
                </a:solidFill>
                <a:latin typeface="Microsoft YaHei"/>
              </a:rPr>
              <a:t>③ 松手飞出去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8778240" y="3017520"/>
            <a:ext cx="2377440" cy="640080"/>
          </a:xfrm>
          <a:prstGeom prst="rightArrow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0" y="4114800"/>
            <a:ext cx="3474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>
                <a:solidFill>
                  <a:srgbClr val="333333"/>
                </a:solidFill>
                <a:latin typeface="Microsoft YaHei"/>
              </a:rPr>
              <a:t>力气变速度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5303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065F46"/>
                </a:solidFill>
                <a:latin typeface="Microsoft YaHei"/>
              </a:rPr>
              <a:t>拉得越长 → 钱包越鼓 → 小箭飞得越远！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EA580C"/>
                </a:solidFill>
                <a:latin typeface="Microsoft YaHei"/>
              </a:rPr>
              <a:t>🔍 认识今天的新零件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3474720" cy="43891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97280" y="2011680"/>
            <a:ext cx="2377440" cy="4572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280160" y="2121408"/>
            <a:ext cx="182880" cy="182880"/>
          </a:xfrm>
          <a:prstGeom prst="ellipse">
            <a:avLst/>
          </a:prstGeom>
          <a:solidFill>
            <a:srgbClr val="6BB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737360" y="2121408"/>
            <a:ext cx="182880" cy="182880"/>
          </a:xfrm>
          <a:prstGeom prst="ellipse">
            <a:avLst/>
          </a:prstGeom>
          <a:solidFill>
            <a:srgbClr val="6BB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194560" y="2121408"/>
            <a:ext cx="182880" cy="182880"/>
          </a:xfrm>
          <a:prstGeom prst="ellipse">
            <a:avLst/>
          </a:prstGeom>
          <a:solidFill>
            <a:srgbClr val="6BB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651760" y="2121408"/>
            <a:ext cx="182880" cy="182880"/>
          </a:xfrm>
          <a:prstGeom prst="ellipse">
            <a:avLst/>
          </a:prstGeom>
          <a:solidFill>
            <a:srgbClr val="6BB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108960" y="2121408"/>
            <a:ext cx="182880" cy="182880"/>
          </a:xfrm>
          <a:prstGeom prst="ellipse">
            <a:avLst/>
          </a:prstGeom>
          <a:solidFill>
            <a:srgbClr val="6BB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3474720"/>
            <a:ext cx="3474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333333"/>
                </a:solidFill>
                <a:latin typeface="Microsoft YaHei"/>
              </a:rPr>
              <a:t>光滑梁（白色长直梁）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4297680"/>
            <a:ext cx="3474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EA580C"/>
                </a:solidFill>
                <a:latin typeface="Microsoft YaHei"/>
              </a:rPr>
              <a:t>做滑道——小箭的跑道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937760"/>
            <a:ext cx="3474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64748B"/>
                </a:solidFill>
                <a:latin typeface="Microsoft YaHei"/>
              </a:rPr>
              <a:t>对比：皮筋能弹回✅ 绳子不能❌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1463040"/>
            <a:ext cx="3474720" cy="4389120"/>
          </a:xfrm>
          <a:prstGeom prst="roundRect">
            <a:avLst/>
          </a:prstGeom>
          <a:solidFill>
            <a:srgbClr val="6BBFEA"/>
          </a:solidFill>
          <a:ln w="317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120640" y="2011680"/>
            <a:ext cx="1371600" cy="32004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120640" y="2011680"/>
            <a:ext cx="320040" cy="109728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89120" y="3474720"/>
            <a:ext cx="3474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333333"/>
                </a:solidFill>
                <a:latin typeface="Microsoft YaHei"/>
              </a:rPr>
              <a:t>拐角梁（蓝色L形）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89120" y="4297680"/>
            <a:ext cx="3474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EA580C"/>
                </a:solidFill>
                <a:latin typeface="Microsoft YaHei"/>
              </a:rPr>
              <a:t>做弓臂——挂皮筋的翅膀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89120" y="4937760"/>
            <a:ext cx="3474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64748B"/>
                </a:solidFill>
                <a:latin typeface="Microsoft YaHei"/>
              </a:rPr>
              <a:t>对比：皮筋能弹回✅ 绳子不能❌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0" y="1463040"/>
            <a:ext cx="3474720" cy="4389120"/>
          </a:xfrm>
          <a:prstGeom prst="roundRect">
            <a:avLst/>
          </a:prstGeom>
          <a:solidFill>
            <a:srgbClr val="F7D752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Arc 20"/>
          <p:cNvSpPr/>
          <p:nvPr/>
        </p:nvSpPr>
        <p:spPr>
          <a:xfrm>
            <a:off x="8778240" y="2103120"/>
            <a:ext cx="2377440" cy="822960"/>
          </a:xfrm>
          <a:prstGeom prst="arc">
            <a:avLst/>
          </a:prstGeom>
          <a:ln w="50800"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0" y="3474720"/>
            <a:ext cx="3474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333333"/>
                </a:solidFill>
                <a:latin typeface="Microsoft YaHei"/>
              </a:rPr>
              <a:t>皮筋（黑色橡皮筋）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4297680"/>
            <a:ext cx="3474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EA580C"/>
                </a:solidFill>
                <a:latin typeface="Microsoft YaHei"/>
              </a:rPr>
              <a:t>做动力——力气钱包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0" y="4937760"/>
            <a:ext cx="3474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>
                <a:solidFill>
                  <a:srgbClr val="64748B"/>
                </a:solidFill>
                <a:latin typeface="Microsoft YaHei"/>
              </a:rPr>
              <a:t>对比：皮筋能弹回✅ 绳子不能❌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EA580C"/>
                </a:solidFill>
                <a:latin typeface="Microsoft YaHei"/>
              </a:rPr>
              <a:t>🔧 搭建（1）：拼 L 形 + 滑道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5303520" cy="48463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554480"/>
            <a:ext cx="4937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EA580C"/>
                </a:solidFill>
                <a:latin typeface="Microsoft YaHei"/>
              </a:rPr>
              <a:t>Step 1：拼两个 L 形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7280" y="2468880"/>
            <a:ext cx="1280160" cy="27432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97280" y="2468880"/>
            <a:ext cx="274320" cy="118872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0" y="2468880"/>
            <a:ext cx="1280160" cy="27432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0" y="2468880"/>
            <a:ext cx="274320" cy="118872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4114800"/>
            <a:ext cx="49377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333333"/>
                </a:solidFill>
                <a:latin typeface="Microsoft YaHei"/>
              </a:rPr>
              <a:t>蓝色拐角梁 + 白色光滑梁
用销子连起来，做两个 L 形！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5943600" y="3291840"/>
            <a:ext cx="548640" cy="640080"/>
          </a:xfrm>
          <a:prstGeom prst="rightArrow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675120" y="1371600"/>
            <a:ext cx="4937760" cy="48463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0" y="155448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EA580C"/>
                </a:solidFill>
                <a:latin typeface="Microsoft YaHei"/>
              </a:rPr>
              <a:t>Step 2：中间夹滑道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132320" y="2468880"/>
            <a:ext cx="914400" cy="22860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132320" y="2468880"/>
            <a:ext cx="228600" cy="91440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692640" y="2468880"/>
            <a:ext cx="914400" cy="22860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692640" y="2468880"/>
            <a:ext cx="228600" cy="91440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589520" y="2834640"/>
            <a:ext cx="2560320" cy="3200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772400" y="2907792"/>
            <a:ext cx="164592" cy="164592"/>
          </a:xfrm>
          <a:prstGeom prst="ellipse">
            <a:avLst/>
          </a:prstGeom>
          <a:solidFill>
            <a:srgbClr val="6BB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138160" y="2907792"/>
            <a:ext cx="164592" cy="164592"/>
          </a:xfrm>
          <a:prstGeom prst="ellipse">
            <a:avLst/>
          </a:prstGeom>
          <a:solidFill>
            <a:srgbClr val="6BB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503920" y="2907792"/>
            <a:ext cx="164592" cy="164592"/>
          </a:xfrm>
          <a:prstGeom prst="ellipse">
            <a:avLst/>
          </a:prstGeom>
          <a:solidFill>
            <a:srgbClr val="6BB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869680" y="2907792"/>
            <a:ext cx="164592" cy="164592"/>
          </a:xfrm>
          <a:prstGeom prst="ellipse">
            <a:avLst/>
          </a:prstGeom>
          <a:solidFill>
            <a:srgbClr val="6BB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235440" y="2907792"/>
            <a:ext cx="164592" cy="164592"/>
          </a:xfrm>
          <a:prstGeom prst="ellipse">
            <a:avLst/>
          </a:prstGeom>
          <a:solidFill>
            <a:srgbClr val="6BB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601200" y="2907792"/>
            <a:ext cx="164592" cy="164592"/>
          </a:xfrm>
          <a:prstGeom prst="ellipse">
            <a:avLst/>
          </a:prstGeom>
          <a:solidFill>
            <a:srgbClr val="6BB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0" y="4114800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333333"/>
                </a:solidFill>
                <a:latin typeface="Microsoft YaHei"/>
              </a:rPr>
              <a:t>两个 L 形中间夹一根白色长梁
这就是撞针滑行的【滑道】！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EA580C"/>
                </a:solidFill>
                <a:latin typeface="Microsoft YaHei"/>
              </a:rPr>
              <a:t>🔧 搭建（2）：竖弓臂 + 挂皮筋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5303520" cy="48463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554480"/>
            <a:ext cx="4937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EA580C"/>
                </a:solidFill>
                <a:latin typeface="Microsoft YaHei"/>
              </a:rPr>
              <a:t>Step 3：竖起两个弓臂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2286000"/>
            <a:ext cx="274320" cy="137160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371600" y="2286000"/>
            <a:ext cx="914400" cy="27432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114800" y="2286000"/>
            <a:ext cx="274320" cy="137160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114800" y="2286000"/>
            <a:ext cx="914400" cy="27432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645920" y="3383280"/>
            <a:ext cx="2926080" cy="274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4114800"/>
            <a:ext cx="49377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333333"/>
                </a:solidFill>
                <a:latin typeface="Microsoft YaHei"/>
              </a:rPr>
              <a:t>蓝色L形竖起来 = 两个小翅膀
皮筋等下就挂在翅膀尖上！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5943600" y="3291840"/>
            <a:ext cx="548640" cy="640080"/>
          </a:xfrm>
          <a:prstGeom prst="rightArrow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675120" y="1371600"/>
            <a:ext cx="4937760" cy="48463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0" y="155448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EA580C"/>
                </a:solidFill>
                <a:latin typeface="Microsoft YaHei"/>
              </a:rPr>
              <a:t>Step 4：挂上黑色皮筋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0" y="2286000"/>
            <a:ext cx="228600" cy="109728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315200" y="2286000"/>
            <a:ext cx="822960" cy="22860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875520" y="2286000"/>
            <a:ext cx="228600" cy="109728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875520" y="2286000"/>
            <a:ext cx="822960" cy="22860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7589520" y="3291840"/>
            <a:ext cx="2377440" cy="2286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Arc 19"/>
          <p:cNvSpPr/>
          <p:nvPr/>
        </p:nvSpPr>
        <p:spPr>
          <a:xfrm>
            <a:off x="7498079" y="2103120"/>
            <a:ext cx="2377440" cy="822960"/>
          </a:xfrm>
          <a:prstGeom prst="arc">
            <a:avLst/>
          </a:prstGeom>
          <a:ln w="38100"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0" y="4114800"/>
            <a:ext cx="4572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Microsoft YaHei"/>
              </a:rPr>
              <a:t>皮筋一头挂左弓臂、一头挂右弓臂
中间拉住撞针 = 力气钱包挂好了！
⚠️ 小心别松手弹到自己！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EA580C"/>
                </a:solidFill>
                <a:latin typeface="Microsoft YaHei"/>
              </a:rPr>
              <a:t>🔧 搭建（3）：装撞针 + 手柄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5303520" cy="48463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554480"/>
            <a:ext cx="4937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EA580C"/>
                </a:solidFill>
                <a:latin typeface="Microsoft YaHei"/>
              </a:rPr>
              <a:t>Step 5：装红色撞针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2743200"/>
            <a:ext cx="4114800" cy="3200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280160" y="2816352"/>
            <a:ext cx="164592" cy="164592"/>
          </a:xfrm>
          <a:prstGeom prst="ellipse">
            <a:avLst/>
          </a:prstGeom>
          <a:solidFill>
            <a:srgbClr val="6BB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37360" y="2816352"/>
            <a:ext cx="164592" cy="164592"/>
          </a:xfrm>
          <a:prstGeom prst="ellipse">
            <a:avLst/>
          </a:prstGeom>
          <a:solidFill>
            <a:srgbClr val="6BB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194560" y="2816352"/>
            <a:ext cx="164592" cy="164592"/>
          </a:xfrm>
          <a:prstGeom prst="ellipse">
            <a:avLst/>
          </a:prstGeom>
          <a:solidFill>
            <a:srgbClr val="6BB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651760" y="2816352"/>
            <a:ext cx="164592" cy="164592"/>
          </a:xfrm>
          <a:prstGeom prst="ellipse">
            <a:avLst/>
          </a:prstGeom>
          <a:solidFill>
            <a:srgbClr val="6BB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108960" y="2816352"/>
            <a:ext cx="164592" cy="164592"/>
          </a:xfrm>
          <a:prstGeom prst="ellipse">
            <a:avLst/>
          </a:prstGeom>
          <a:solidFill>
            <a:srgbClr val="6BB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566160" y="2816352"/>
            <a:ext cx="164592" cy="164592"/>
          </a:xfrm>
          <a:prstGeom prst="ellipse">
            <a:avLst/>
          </a:prstGeom>
          <a:solidFill>
            <a:srgbClr val="6BB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023360" y="2816352"/>
            <a:ext cx="164592" cy="164592"/>
          </a:xfrm>
          <a:prstGeom prst="ellipse">
            <a:avLst/>
          </a:prstGeom>
          <a:solidFill>
            <a:srgbClr val="6BB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480560" y="2816352"/>
            <a:ext cx="164592" cy="164592"/>
          </a:xfrm>
          <a:prstGeom prst="ellipse">
            <a:avLst/>
          </a:prstGeom>
          <a:solidFill>
            <a:srgbClr val="6BB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2560320" y="2606040"/>
            <a:ext cx="1097280" cy="548640"/>
          </a:xfrm>
          <a:prstGeom prst="roundRect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3840480"/>
            <a:ext cx="493776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333333"/>
                </a:solidFill>
                <a:latin typeface="Microsoft YaHei"/>
              </a:rPr>
              <a:t>红色小连接件装在滑道上
中间穿黑色长轴当撞针
往后拉→松手→嗖！往前弹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943600" y="3291840"/>
            <a:ext cx="548640" cy="640080"/>
          </a:xfrm>
          <a:prstGeom prst="rightArrow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675120" y="1371600"/>
            <a:ext cx="4937760" cy="48463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0" y="155448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EA580C"/>
                </a:solidFill>
                <a:latin typeface="Microsoft YaHei"/>
              </a:rPr>
              <a:t>Step 6：装手柄 + 试射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315200" y="2103120"/>
            <a:ext cx="228600" cy="109728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058400" y="2103120"/>
            <a:ext cx="228600" cy="109728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589520" y="3108960"/>
            <a:ext cx="2377440" cy="2286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D54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Arc 22"/>
          <p:cNvSpPr/>
          <p:nvPr/>
        </p:nvSpPr>
        <p:spPr>
          <a:xfrm>
            <a:off x="7498079" y="1920240"/>
            <a:ext cx="2377440" cy="822960"/>
          </a:xfrm>
          <a:prstGeom prst="arc">
            <a:avLst/>
          </a:prstGeom>
          <a:ln w="38100">
            <a:solidFill>
              <a:srgbClr val="33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503920" y="2971800"/>
            <a:ext cx="731520" cy="365760"/>
          </a:xfrm>
          <a:prstGeom prst="roundRect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686800" y="3337560"/>
            <a:ext cx="228600" cy="822960"/>
          </a:xfrm>
          <a:prstGeom prst="rect">
            <a:avLst/>
          </a:prstGeom>
          <a:solidFill>
            <a:srgbClr val="3D54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0" y="4114800"/>
            <a:ext cx="45720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Microsoft YaHei"/>
              </a:rPr>
              <a:t>蓝色长梁做握把
放软积木/纸团，拉撞针松手——嗖！
⚠️ 只能射软积木/纸团，不能对着人！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E2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4864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>
                <a:solidFill>
                  <a:srgbClr val="B91C1C"/>
                </a:solidFill>
                <a:latin typeface="Microsoft YaHei"/>
              </a:rPr>
              <a:t>⚠️ 安全第一！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371600" y="2011680"/>
            <a:ext cx="9418320" cy="384048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E11D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0" y="2377440"/>
            <a:ext cx="85039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333333"/>
                </a:solidFill>
                <a:latin typeface="Microsoft YaHei"/>
              </a:rPr>
              <a:t>今天做的十字弩是皮筋动力积木玩具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3200400"/>
            <a:ext cx="85039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065F46"/>
                </a:solidFill>
                <a:latin typeface="Microsoft YaHei"/>
              </a:rPr>
              <a:t>✅ 发射物只能用：软积木 或 纸团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023360"/>
            <a:ext cx="85039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E11D48"/>
                </a:solidFill>
                <a:latin typeface="Microsoft YaHei"/>
              </a:rPr>
              <a:t>❌ 绝对不能：对着人、对着眼睛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4846320"/>
            <a:ext cx="85039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>
                <a:solidFill>
                  <a:srgbClr val="333333"/>
                </a:solidFill>
                <a:latin typeface="Microsoft YaHei"/>
              </a:rPr>
              <a:t>🎯 对准墙上的靶子 或 空地发射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EA580C"/>
                </a:solidFill>
                <a:latin typeface="Microsoft YaHei"/>
              </a:rPr>
              <a:t>🏠 生活里的皮筋力气</a:t>
            </a:r>
          </a:p>
        </p:txBody>
      </p:sp>
      <p:pic>
        <p:nvPicPr>
          <p:cNvPr id="4" name="Picture 3" descr="archer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63040"/>
            <a:ext cx="2651760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840480"/>
            <a:ext cx="2651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EA580C"/>
                </a:solidFill>
                <a:latin typeface="Microsoft YaHei"/>
              </a:rPr>
              <a:t>古代弓箭</a:t>
            </a:r>
          </a:p>
        </p:txBody>
      </p:sp>
      <p:pic>
        <p:nvPicPr>
          <p:cNvPr id="6" name="Picture 5" descr="slingsho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1463040"/>
            <a:ext cx="2651760" cy="228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29000" y="3840480"/>
            <a:ext cx="2651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EA580C"/>
                </a:solidFill>
                <a:latin typeface="Microsoft YaHei"/>
              </a:rPr>
              <a:t>弹弓</a:t>
            </a:r>
          </a:p>
        </p:txBody>
      </p:sp>
      <p:pic>
        <p:nvPicPr>
          <p:cNvPr id="8" name="Picture 7" descr="rubber_to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59" y="1463040"/>
            <a:ext cx="2651760" cy="2286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09359" y="3840480"/>
            <a:ext cx="2651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EA580C"/>
                </a:solidFill>
                <a:latin typeface="Microsoft YaHei"/>
              </a:rPr>
              <a:t>皮筋弹射玩具</a:t>
            </a:r>
          </a:p>
        </p:txBody>
      </p:sp>
      <p:pic>
        <p:nvPicPr>
          <p:cNvPr id="10" name="Picture 9" descr="archery_ran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9719" y="1463040"/>
            <a:ext cx="2651760" cy="2286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189719" y="3840480"/>
            <a:ext cx="2651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EA580C"/>
                </a:solidFill>
                <a:latin typeface="Microsoft YaHei"/>
              </a:rPr>
              <a:t>射箭运动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475488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>
                <a:solidFill>
                  <a:srgbClr val="333333"/>
                </a:solidFill>
                <a:latin typeface="Microsoft YaHei"/>
              </a:rPr>
              <a:t>它们都是：有皮筋/弓臂被拉长 → 松手 → 东西飞出去！
和我们做的小弩一个道理。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>
                <a:solidFill>
                  <a:srgbClr val="EA580C"/>
                </a:solidFill>
                <a:latin typeface="Microsoft YaHei"/>
              </a:rPr>
              <a:t>🏹 完成啦！</a:t>
            </a:r>
          </a:p>
        </p:txBody>
      </p:sp>
      <p:pic>
        <p:nvPicPr>
          <p:cNvPr id="4" name="Picture 3" descr="step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1280160"/>
            <a:ext cx="3566160" cy="4754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61264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EA580C"/>
                </a:solidFill>
                <a:latin typeface="Microsoft YaHei"/>
              </a:rPr>
              <a:t>拉撞针 → 松手 → 嗖！纸团飞出去啦！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Microsoft YaHei"/>
              </a:rPr>
              <a:t>🎓 今天你学会了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01752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>
                <a:solidFill>
                  <a:srgbClr val="F7D752"/>
                </a:solidFill>
                <a:latin typeface="Microsoft YaHei"/>
              </a:rPr>
              <a:t>✅ 皮筋被拉长 = 存力气（像存钱进钱包）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749039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>
                <a:solidFill>
                  <a:srgbClr val="F7D752"/>
                </a:solidFill>
                <a:latin typeface="Microsoft YaHei"/>
              </a:rPr>
              <a:t>✅ 松手 = 力气变成速度，小箭飞出去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48056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>
                <a:solidFill>
                  <a:srgbClr val="F7D752"/>
                </a:solidFill>
                <a:latin typeface="Microsoft YaHei"/>
              </a:rPr>
              <a:t>✅ 拉得越长，飞得越远！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48640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>
                <a:solidFill>
                  <a:srgbClr val="FFFFFF"/>
                </a:solidFill>
                <a:latin typeface="Microsoft YaHei"/>
              </a:rPr>
              <a:t>回家给爸爸妈妈讲一讲：力气存在哪里啦？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