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同学们好！今天我们要做一个怎么推都推不倒的不倒翁。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三个本领：重心越低越稳、弯连接器让轴拐弯、理解轴对称。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老师讲故事：有个胖老爷爷坐在摇椅上，怎么推都推不倒。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重心越低越稳。搭建三件事：轮子挂最底下、左右一模一样、弯连接器弯个小角度。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原理一：重心越低越稳。红点点是重心，重轮子挂最底下把重心压低。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三种平衡：稳定平衡、不稳定平衡、随遇平衡。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弯连接器让轴拐弯，直连接器只能一条直线。左右轴对称才站得稳。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第一步：长孔梁上下放好，小凸点砖框左右连起来。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第二步：黑长横轴穿方框中间，最下面中间插红销加灰销做支点，一定要朝下！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第三步：装棕色Y形连接器，长胳膊斜斜伸，末端挂重轮子。左右对称！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完成！把小尖尖朝下放桌上，推一下，晃一晃又弹回来！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生活里上轻下重：风扇、走钢丝、小雁塔、手机支架。拓展密码b14d。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201168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457200"/>
            <a:ext cx="100584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Microsoft YaHei"/>
              </a:rPr>
              <a:t>爱萝卜机器人 · S5动力机械进阶 · 备选入门课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10058400" cy="9144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Microsoft YaHei"/>
              </a:rPr>
              <a:t>B14 推不倒的不倒翁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377440"/>
            <a:ext cx="1033272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800" b="1">
                <a:solidFill>
                  <a:srgbClr val="EA580C"/>
                </a:solidFill>
                <a:latin typeface="Microsoft YaHei"/>
              </a:rPr>
              <a:t>重心越低越稳 · 三种平衡 · 轴对称 · 弯连接器非180°连接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46320" y="4114800"/>
            <a:ext cx="2377440" cy="1280160"/>
          </a:xfrm>
          <a:prstGeom prst="roundRect">
            <a:avLst/>
          </a:prstGeom>
          <a:solidFill>
            <a:srgbClr val="6BBFEA"/>
          </a:solidFill>
          <a:ln w="381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486400" y="3200400"/>
            <a:ext cx="1097280" cy="914400"/>
          </a:xfrm>
          <a:prstGeom prst="ellipse">
            <a:avLst/>
          </a:prstGeom>
          <a:solidFill>
            <a:srgbClr val="F7D752"/>
          </a:solidFill>
          <a:ln w="381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824728" y="3474720"/>
            <a:ext cx="91440" cy="91440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53912" y="3474720"/>
            <a:ext cx="91440" cy="91440"/>
          </a:xfrm>
          <a:prstGeom prst="ellipse">
            <a:avLst/>
          </a:prstGeom>
          <a:solidFill>
            <a:srgbClr val="3333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952744" y="5221224"/>
            <a:ext cx="164592" cy="164592"/>
          </a:xfrm>
          <a:prstGeom prst="ellipse">
            <a:avLst/>
          </a:prstGeom>
          <a:solidFill>
            <a:srgbClr val="DC2626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H="1">
            <a:off x="4023360" y="4663440"/>
            <a:ext cx="822960" cy="1188720"/>
          </a:xfrm>
          <a:prstGeom prst="line">
            <a:avLst/>
          </a:prstGeom>
          <a:ln w="381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7223760" y="4663440"/>
            <a:ext cx="822960" cy="1188720"/>
          </a:xfrm>
          <a:prstGeom prst="line">
            <a:avLst/>
          </a:prstGeom>
          <a:ln w="381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3703320" y="5623560"/>
            <a:ext cx="640080" cy="640080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959352" y="587959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726680" y="5623560"/>
            <a:ext cx="640080" cy="640080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982712" y="587959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6309360"/>
            <a:ext cx="1033272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300" b="0">
                <a:solidFill>
                  <a:srgbClr val="64748B"/>
                </a:solidFill>
                <a:latin typeface="Microsoft YaHei"/>
              </a:rPr>
              <a:t>纯结构课（无马达）· 90分钟 · 小学一二年级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05840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Microsoft YaHei"/>
              </a:rPr>
              <a:t>今天要学会的三个本领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83280" cy="3657600"/>
          </a:xfrm>
          <a:prstGeom prst="roundRect">
            <a:avLst/>
          </a:prstGeom>
          <a:solidFill>
            <a:srgbClr val="6BBFEA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103120"/>
            <a:ext cx="3017520" cy="64008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2200" b="1">
                <a:solidFill>
                  <a:srgbClr val="3D547A"/>
                </a:solidFill>
                <a:latin typeface="Microsoft YaHei"/>
              </a:rPr>
              <a:t>重心越低越稳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08960"/>
            <a:ext cx="3017520" cy="18288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600" b="0">
                <a:solidFill>
                  <a:srgbClr val="333333"/>
                </a:solidFill>
                <a:latin typeface="Microsoft YaHei"/>
              </a:rPr>
              <a:t>重量集中在一个点</a:t>
            </a:r>
          </a:p>
          <a:p>
            <a:pPr algn="ctr"/>
            <a:r>
              <a:rPr sz="1600" b="0">
                <a:solidFill>
                  <a:srgbClr val="333333"/>
                </a:solidFill>
                <a:latin typeface="Microsoft YaHei"/>
              </a:rPr>
              <a:t>这个点越低越不倒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80559" y="1645920"/>
            <a:ext cx="3383280" cy="3657600"/>
          </a:xfrm>
          <a:prstGeom prst="roundRect">
            <a:avLst/>
          </a:prstGeom>
          <a:solidFill>
            <a:srgbClr val="F7D752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39" y="2103120"/>
            <a:ext cx="3017520" cy="64008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2200" b="1">
                <a:solidFill>
                  <a:srgbClr val="3D547A"/>
                </a:solidFill>
                <a:latin typeface="Microsoft YaHei"/>
              </a:rPr>
              <a:t>弯连接器拐弯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39" y="3108960"/>
            <a:ext cx="3017520" cy="18288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600" b="0">
                <a:solidFill>
                  <a:srgbClr val="333333"/>
                </a:solidFill>
                <a:latin typeface="Microsoft YaHei"/>
              </a:rPr>
              <a:t>用Y形连接器</a:t>
            </a:r>
          </a:p>
          <a:p>
            <a:pPr algn="ctr"/>
            <a:r>
              <a:rPr sz="1600" b="0">
                <a:solidFill>
                  <a:srgbClr val="333333"/>
                </a:solidFill>
                <a:latin typeface="Microsoft YaHei"/>
              </a:rPr>
              <a:t>把轴折一个角度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0" y="1645920"/>
            <a:ext cx="3383280" cy="3657600"/>
          </a:xfrm>
          <a:prstGeom prst="roundRect">
            <a:avLst/>
          </a:prstGeom>
          <a:solidFill>
            <a:srgbClr val="D1FAE5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0" y="2103120"/>
            <a:ext cx="3017520" cy="64008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2200" b="1">
                <a:solidFill>
                  <a:srgbClr val="3D547A"/>
                </a:solidFill>
                <a:latin typeface="Microsoft YaHei"/>
              </a:rPr>
              <a:t>轴对称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3108960"/>
            <a:ext cx="3017520" cy="18288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600" b="0">
                <a:solidFill>
                  <a:srgbClr val="333333"/>
                </a:solidFill>
                <a:latin typeface="Microsoft YaHei"/>
              </a:rPr>
              <a:t>左右两边一模一样</a:t>
            </a:r>
          </a:p>
          <a:p>
            <a:pPr algn="ctr"/>
            <a:r>
              <a:rPr sz="1600" b="0">
                <a:solidFill>
                  <a:srgbClr val="333333"/>
                </a:solidFill>
                <a:latin typeface="Microsoft YaHei"/>
              </a:rPr>
              <a:t>像照镜子才站直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05840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Microsoft YaHei"/>
              </a:rPr>
              <a:t>故事时间：推不倒的老爷爷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6858000" cy="4572000"/>
          </a:xfrm>
          <a:prstGeom prst="roundRect">
            <a:avLst/>
          </a:prstGeom>
          <a:solidFill>
            <a:srgbClr val="F7D752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6400800" cy="41148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>有个胖老爷爷，坐在摇椅上，</a:t>
            </a:r>
          </a:p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>圆滚滚、肚子大大的。</a:t>
            </a:r>
          </a:p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>小朋友跑过去推他一下——</a:t>
            </a:r>
          </a:p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>他嘿嘿笑着晃了晃，</a:t>
            </a:r>
          </a:p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>又自己弹回来了！</a:t>
            </a:r>
          </a:p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>怎么推、怎么晃，他就是倒不下去。</a:t>
            </a:r>
          </a:p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l"/>
            <a:r>
              <a:rPr sz="2000" b="0">
                <a:solidFill>
                  <a:srgbClr val="333333"/>
                </a:solidFill>
                <a:latin typeface="Microsoft YaHei"/>
              </a:rPr>
              <a:t>咦？为什么老爷爷推不倒呀？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869680" y="3017520"/>
            <a:ext cx="1463040" cy="1645920"/>
          </a:xfrm>
          <a:prstGeom prst="roundRect">
            <a:avLst/>
          </a:prstGeom>
          <a:solidFill>
            <a:srgbClr val="FFEECC"/>
          </a:solidFill>
          <a:ln w="3810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89720" y="2286000"/>
            <a:ext cx="822960" cy="731520"/>
          </a:xfrm>
          <a:prstGeom prst="ellipse">
            <a:avLst/>
          </a:prstGeom>
          <a:solidFill>
            <a:srgbClr val="FFDDBB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03920" y="5029200"/>
            <a:ext cx="219456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EA580C"/>
                </a:solidFill>
                <a:latin typeface="Microsoft YaHei"/>
              </a:rPr>
              <a:t>推不倒的老爷爷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74320"/>
            <a:ext cx="10058400" cy="64008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Microsoft YaHei"/>
              </a:rPr>
              <a:t>老师给你讲明白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097280"/>
            <a:ext cx="5486400" cy="256032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234440"/>
            <a:ext cx="50292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700" b="1">
                <a:solidFill>
                  <a:srgbClr val="EA580C"/>
                </a:solidFill>
                <a:latin typeface="Microsoft YaHei"/>
              </a:rPr>
              <a:t>为什么推不倒？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88720" y="2286000"/>
            <a:ext cx="914400" cy="640080"/>
          </a:xfrm>
          <a:prstGeom prst="round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325880" y="1783080"/>
            <a:ext cx="640080" cy="502920"/>
          </a:xfrm>
          <a:prstGeom prst="ellipse">
            <a:avLst/>
          </a:prstGeom>
          <a:solidFill>
            <a:srgbClr val="F7D752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563624" y="2843784"/>
            <a:ext cx="164592" cy="164592"/>
          </a:xfrm>
          <a:prstGeom prst="ellipse">
            <a:avLst/>
          </a:prstGeom>
          <a:solidFill>
            <a:srgbClr val="DC2626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0" y="2103120"/>
            <a:ext cx="3108960" cy="13716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400" b="0">
                <a:solidFill>
                  <a:srgbClr val="333333"/>
                </a:solidFill>
                <a:latin typeface="Microsoft YaHei"/>
              </a:rPr>
              <a:t>重量集中在一个点叫重心</a:t>
            </a:r>
          </a:p>
          <a:p>
            <a:pPr algn="l"/>
            <a:r>
              <a:rPr sz="1400" b="0">
                <a:solidFill>
                  <a:srgbClr val="333333"/>
                </a:solidFill>
                <a:latin typeface="Microsoft YaHei"/>
              </a:rPr>
              <a:t>重心越低、越在底下</a:t>
            </a:r>
          </a:p>
          <a:p>
            <a:pPr algn="l"/>
            <a:r>
              <a:rPr sz="1400" b="0">
                <a:solidFill>
                  <a:srgbClr val="333333"/>
                </a:solidFill>
                <a:latin typeface="Microsoft YaHei"/>
              </a:rPr>
              <a:t>就越稳！</a:t>
            </a:r>
          </a:p>
          <a:p>
            <a:pPr algn="l"/>
            <a:r>
              <a:rPr sz="1400" b="0">
                <a:solidFill>
                  <a:srgbClr val="333333"/>
                </a:solidFill>
                <a:latin typeface="Microsoft YaHei"/>
              </a:rPr>
              <a:t>重轮子挂最底下</a:t>
            </a:r>
          </a:p>
          <a:p>
            <a:pPr algn="l"/>
            <a:r>
              <a:rPr sz="1400" b="0">
                <a:solidFill>
                  <a:srgbClr val="333333"/>
                </a:solidFill>
                <a:latin typeface="Microsoft YaHei"/>
              </a:rPr>
              <a:t>一推就弹回来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097280"/>
            <a:ext cx="5303520" cy="25603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0" y="1234440"/>
            <a:ext cx="484632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700" b="1">
                <a:solidFill>
                  <a:srgbClr val="3D547A"/>
                </a:solidFill>
                <a:latin typeface="Microsoft YaHei"/>
              </a:rPr>
              <a:t>搭建三件事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0" y="1828800"/>
            <a:ext cx="1554480" cy="1554480"/>
          </a:xfrm>
          <a:prstGeom prst="roundRect">
            <a:avLst/>
          </a:prstGeom>
          <a:solidFill>
            <a:srgbClr val="FFEDD5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920240"/>
            <a:ext cx="155448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2000" b="1">
                <a:solidFill>
                  <a:srgbClr val="EA580C"/>
                </a:solidFill>
                <a:latin typeface="Microsoft YaHe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377440"/>
            <a:ext cx="1554480" cy="9144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Microsoft YaHei"/>
              </a:rPr>
              <a:t>重轮子挂最底下</a:t>
            </a:r>
          </a:p>
          <a:p>
            <a:pPr algn="ctr"/>
            <a:r>
              <a:rPr sz="1200" b="0">
                <a:solidFill>
                  <a:srgbClr val="333333"/>
                </a:solidFill>
                <a:latin typeface="Microsoft YaHei"/>
              </a:rPr>
              <a:t>压低重心才不倒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75320" y="1828800"/>
            <a:ext cx="1554480" cy="1554480"/>
          </a:xfrm>
          <a:prstGeom prst="roundRect">
            <a:avLst/>
          </a:prstGeom>
          <a:solidFill>
            <a:srgbClr val="FEF3C7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5320" y="1920240"/>
            <a:ext cx="155448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2000" b="1">
                <a:solidFill>
                  <a:srgbClr val="EA580C"/>
                </a:solidFill>
                <a:latin typeface="Microsoft YaHe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2377440"/>
            <a:ext cx="1554480" cy="9144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Microsoft YaHei"/>
              </a:rPr>
              <a:t>左右一模一样</a:t>
            </a:r>
          </a:p>
          <a:p>
            <a:pPr algn="ctr"/>
            <a:r>
              <a:rPr sz="1200" b="0">
                <a:solidFill>
                  <a:srgbClr val="333333"/>
                </a:solidFill>
                <a:latin typeface="Microsoft YaHei"/>
              </a:rPr>
              <a:t>不对称就歪一边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966960" y="1828800"/>
            <a:ext cx="1554480" cy="1554480"/>
          </a:xfrm>
          <a:prstGeom prst="roundRect">
            <a:avLst/>
          </a:prstGeom>
          <a:solidFill>
            <a:srgbClr val="D1FAE5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66960" y="1920240"/>
            <a:ext cx="155448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2000" b="1">
                <a:solidFill>
                  <a:srgbClr val="EA580C"/>
                </a:solidFill>
                <a:latin typeface="Microsoft YaHe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66960" y="2377440"/>
            <a:ext cx="1554480" cy="9144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200" b="0">
                <a:solidFill>
                  <a:srgbClr val="333333"/>
                </a:solidFill>
                <a:latin typeface="Microsoft YaHei"/>
              </a:rPr>
              <a:t>弯连接器把轴</a:t>
            </a:r>
          </a:p>
          <a:p>
            <a:pPr algn="ctr"/>
            <a:r>
              <a:rPr sz="1200" b="0">
                <a:solidFill>
                  <a:srgbClr val="333333"/>
                </a:solidFill>
                <a:latin typeface="Microsoft YaHei"/>
              </a:rPr>
              <a:t>弯个小角度做圆肚子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840480"/>
            <a:ext cx="11064240" cy="265176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3977639"/>
            <a:ext cx="100584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600" b="1">
                <a:solidFill>
                  <a:srgbClr val="EA580C"/>
                </a:solidFill>
                <a:latin typeface="Microsoft YaHei"/>
              </a:rPr>
              <a:t>对比：轮子挂高 vs 挂低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4480560"/>
            <a:ext cx="320040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DC2626"/>
                </a:solidFill>
                <a:latin typeface="Microsoft YaHei"/>
              </a:rPr>
              <a:t>轮子挂太高 → 倒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20240" y="5029200"/>
            <a:ext cx="731520" cy="457200"/>
          </a:xfrm>
          <a:prstGeom prst="rect">
            <a:avLst/>
          </a:prstGeom>
          <a:solidFill>
            <a:srgbClr val="6BBFEA"/>
          </a:solidFill>
          <a:ln w="190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600200" y="4754880"/>
            <a:ext cx="274320" cy="274320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673352" y="482803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2697480" y="4754880"/>
            <a:ext cx="274320" cy="274320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770632" y="482803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ight Arrow 28"/>
          <p:cNvSpPr/>
          <p:nvPr/>
        </p:nvSpPr>
        <p:spPr>
          <a:xfrm>
            <a:off x="3931920" y="5029200"/>
            <a:ext cx="1097280" cy="365760"/>
          </a:xfrm>
          <a:prstGeom prst="rightArrow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486400" y="4480560"/>
            <a:ext cx="320040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065F46"/>
                </a:solidFill>
                <a:latin typeface="Microsoft YaHei"/>
              </a:rPr>
              <a:t>轮子挂最底下 → 稳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949440" y="4937760"/>
            <a:ext cx="731520" cy="457200"/>
          </a:xfrm>
          <a:prstGeom prst="rect">
            <a:avLst/>
          </a:prstGeom>
          <a:solidFill>
            <a:srgbClr val="6BBFEA"/>
          </a:solidFill>
          <a:ln w="190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 flipH="1">
            <a:off x="6492240" y="5120640"/>
            <a:ext cx="457200" cy="731520"/>
          </a:xfrm>
          <a:prstGeom prst="line">
            <a:avLst/>
          </a:prstGeom>
          <a:ln w="381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ctor 32"/>
          <p:cNvCxnSpPr/>
          <p:nvPr/>
        </p:nvCxnSpPr>
        <p:spPr>
          <a:xfrm>
            <a:off x="7680960" y="5120640"/>
            <a:ext cx="457200" cy="731520"/>
          </a:xfrm>
          <a:prstGeom prst="line">
            <a:avLst/>
          </a:prstGeom>
          <a:ln w="381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6263640" y="5715000"/>
            <a:ext cx="365760" cy="365760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6382512" y="583387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001000" y="5715000"/>
            <a:ext cx="365760" cy="365760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19872" y="583387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232904" y="5358384"/>
            <a:ext cx="164592" cy="164592"/>
          </a:xfrm>
          <a:prstGeom prst="ellipse">
            <a:avLst/>
          </a:prstGeom>
          <a:solidFill>
            <a:srgbClr val="DC2626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05840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Microsoft YaHei"/>
              </a:rPr>
              <a:t>原理①：重心越低越稳</a:t>
            </a:r>
          </a:p>
        </p:txBody>
      </p:sp>
      <p:sp>
        <p:nvSpPr>
          <p:cNvPr id="4" name="Oval 3"/>
          <p:cNvSpPr/>
          <p:nvPr/>
        </p:nvSpPr>
        <p:spPr>
          <a:xfrm>
            <a:off x="2468880" y="2743200"/>
            <a:ext cx="1463040" cy="914400"/>
          </a:xfrm>
          <a:prstGeom prst="ellipse">
            <a:avLst/>
          </a:prstGeom>
          <a:solidFill>
            <a:srgbClr val="6BBFEA"/>
          </a:solidFill>
          <a:ln w="381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743200" y="2103120"/>
            <a:ext cx="914400" cy="731520"/>
          </a:xfrm>
          <a:prstGeom prst="ellipse">
            <a:avLst/>
          </a:prstGeom>
          <a:solidFill>
            <a:srgbClr val="F7D752"/>
          </a:solidFill>
          <a:ln w="381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118104" y="3483864"/>
            <a:ext cx="164592" cy="164592"/>
          </a:xfrm>
          <a:prstGeom prst="ellipse">
            <a:avLst/>
          </a:prstGeom>
          <a:solidFill>
            <a:srgbClr val="DC2626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286000" y="4389120"/>
            <a:ext cx="18288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065F46"/>
                </a:solidFill>
                <a:latin typeface="Microsoft YaHei"/>
              </a:rPr>
              <a:t>稳稳站着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029200" y="3200400"/>
            <a:ext cx="914400" cy="365760"/>
          </a:xfrm>
          <a:prstGeom prst="rightArrow">
            <a:avLst/>
          </a:prstGeom>
          <a:solidFill>
            <a:srgbClr val="DC26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0" y="2743200"/>
            <a:ext cx="91440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300" b="1">
                <a:solidFill>
                  <a:srgbClr val="DC2626"/>
                </a:solidFill>
                <a:latin typeface="Microsoft YaHei"/>
              </a:rPr>
              <a:t>推一下</a:t>
            </a:r>
          </a:p>
        </p:txBody>
      </p:sp>
      <p:sp>
        <p:nvSpPr>
          <p:cNvPr id="10" name="Oval 9"/>
          <p:cNvSpPr/>
          <p:nvPr/>
        </p:nvSpPr>
        <p:spPr>
          <a:xfrm>
            <a:off x="7040880" y="2743200"/>
            <a:ext cx="1463040" cy="914400"/>
          </a:xfrm>
          <a:prstGeom prst="ellipse">
            <a:avLst/>
          </a:prstGeom>
          <a:solidFill>
            <a:srgbClr val="6BBFEA"/>
          </a:solidFill>
          <a:ln w="381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315200" y="2103120"/>
            <a:ext cx="914400" cy="731520"/>
          </a:xfrm>
          <a:prstGeom prst="ellipse">
            <a:avLst/>
          </a:prstGeom>
          <a:solidFill>
            <a:srgbClr val="F7D752"/>
          </a:solidFill>
          <a:ln w="381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690104" y="3483864"/>
            <a:ext cx="164592" cy="164592"/>
          </a:xfrm>
          <a:prstGeom prst="ellipse">
            <a:avLst/>
          </a:prstGeom>
          <a:solidFill>
            <a:srgbClr val="DC2626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0" y="4389120"/>
            <a:ext cx="18288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065F46"/>
                </a:solidFill>
                <a:latin typeface="Microsoft YaHei"/>
              </a:rPr>
              <a:t>晃一晃，弹回来！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28800" y="5029200"/>
            <a:ext cx="8503920" cy="1280160"/>
          </a:xfrm>
          <a:prstGeom prst="roundRect">
            <a:avLst/>
          </a:prstGeom>
          <a:solidFill>
            <a:srgbClr val="FFF7ED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103120" y="5212080"/>
            <a:ext cx="7955279" cy="9144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红点点 = 重心（重量集中的点）。重的东西放越底下，重心越低，就越稳！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不倒翁把重轮子挂最底下，一推就弹回正中间。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05840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Microsoft YaHei"/>
              </a:rPr>
              <a:t>原理②：三种平衡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83280" cy="4114800"/>
          </a:xfrm>
          <a:prstGeom prst="roundRect">
            <a:avLst/>
          </a:prstGeom>
          <a:solidFill>
            <a:srgbClr val="6BBFEA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3017520" cy="54864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2000" b="1">
                <a:solidFill>
                  <a:srgbClr val="3D547A"/>
                </a:solidFill>
                <a:latin typeface="Microsoft YaHei"/>
              </a:rPr>
              <a:t>稳定平衡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965960" y="3200400"/>
            <a:ext cx="914400" cy="548640"/>
          </a:xfrm>
          <a:prstGeom prst="round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148840" y="2743200"/>
            <a:ext cx="548640" cy="457200"/>
          </a:xfrm>
          <a:prstGeom prst="ellipse">
            <a:avLst/>
          </a:prstGeom>
          <a:solidFill>
            <a:srgbClr val="F7D752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340864" y="3666744"/>
            <a:ext cx="164592" cy="164592"/>
          </a:xfrm>
          <a:prstGeom prst="ellipse">
            <a:avLst/>
          </a:prstGeom>
          <a:solidFill>
            <a:srgbClr val="DC2626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114800"/>
            <a:ext cx="3017520" cy="13716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推一下自己回来</a:t>
            </a:r>
          </a:p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（不倒翁）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59" y="1645920"/>
            <a:ext cx="3383280" cy="4114800"/>
          </a:xfrm>
          <a:prstGeom prst="roundRect">
            <a:avLst/>
          </a:prstGeom>
          <a:solidFill>
            <a:srgbClr val="FEE2E2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3439" y="2011680"/>
            <a:ext cx="3017520" cy="54864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2000" b="1">
                <a:solidFill>
                  <a:srgbClr val="3D547A"/>
                </a:solidFill>
                <a:latin typeface="Microsoft YaHei"/>
              </a:rPr>
              <a:t>不稳定平衡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26479" y="2743200"/>
            <a:ext cx="91440" cy="914400"/>
          </a:xfrm>
          <a:prstGeom prst="rect">
            <a:avLst/>
          </a:prstGeom>
          <a:solidFill>
            <a:srgbClr val="EA580C"/>
          </a:solidFill>
          <a:ln w="190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63439" y="4114800"/>
            <a:ext cx="3017520" cy="13716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一碰就倒</a:t>
            </a:r>
          </a:p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（笔尖顶铅笔）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645920"/>
            <a:ext cx="3383280" cy="4114800"/>
          </a:xfrm>
          <a:prstGeom prst="roundRect">
            <a:avLst/>
          </a:prstGeom>
          <a:solidFill>
            <a:srgbClr val="F7D752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0" y="2011680"/>
            <a:ext cx="3017520" cy="54864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2000" b="1">
                <a:solidFill>
                  <a:srgbClr val="3D547A"/>
                </a:solidFill>
                <a:latin typeface="Microsoft YaHei"/>
              </a:rPr>
              <a:t>随遇平衡</a:t>
            </a:r>
          </a:p>
        </p:txBody>
      </p:sp>
      <p:sp>
        <p:nvSpPr>
          <p:cNvPr id="16" name="Oval 15"/>
          <p:cNvSpPr/>
          <p:nvPr/>
        </p:nvSpPr>
        <p:spPr>
          <a:xfrm>
            <a:off x="9555480" y="2834640"/>
            <a:ext cx="731520" cy="731520"/>
          </a:xfrm>
          <a:prstGeom prst="ellipse">
            <a:avLst/>
          </a:prstGeom>
          <a:solidFill>
            <a:srgbClr val="64748B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0" y="4114800"/>
            <a:ext cx="3017520" cy="13716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滚到哪停到哪</a:t>
            </a:r>
          </a:p>
          <a:p>
            <a:pPr algn="ctr"/>
            <a:r>
              <a:rPr sz="1400" b="0">
                <a:solidFill>
                  <a:srgbClr val="333333"/>
                </a:solidFill>
                <a:latin typeface="Microsoft YaHei"/>
              </a:rPr>
              <a:t>（圆球）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05840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2800" b="1">
                <a:solidFill>
                  <a:srgbClr val="EA580C"/>
                </a:solidFill>
                <a:latin typeface="Microsoft YaHei"/>
              </a:rPr>
              <a:t>原理③：弯连接器拐弯 + 轴对称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5303520" cy="4389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554480"/>
            <a:ext cx="475488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800" b="1">
                <a:solidFill>
                  <a:srgbClr val="3D547A"/>
                </a:solidFill>
                <a:latin typeface="Microsoft YaHei"/>
              </a:rPr>
              <a:t>直连接器 vs 弯连接器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371600" y="2743200"/>
            <a:ext cx="1828800" cy="0"/>
          </a:xfrm>
          <a:prstGeom prst="line">
            <a:avLst/>
          </a:prstGeom>
          <a:ln w="635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286000" y="2606040"/>
            <a:ext cx="548640" cy="274320"/>
          </a:xfrm>
          <a:prstGeom prst="roundRect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71600" y="3108960"/>
            <a:ext cx="228600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300" b="0">
                <a:solidFill>
                  <a:srgbClr val="64748B"/>
                </a:solidFill>
                <a:latin typeface="Microsoft YaHei"/>
              </a:rPr>
              <a:t>直的：一条直线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657600" y="2743200"/>
            <a:ext cx="914400" cy="0"/>
          </a:xfrm>
          <a:prstGeom prst="line">
            <a:avLst/>
          </a:prstGeom>
          <a:ln w="635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480560" y="2606040"/>
            <a:ext cx="274320" cy="274320"/>
          </a:xfrm>
          <a:prstGeom prst="ellipse">
            <a:avLst/>
          </a:prstGeom>
          <a:solidFill>
            <a:srgbClr val="6B4423"/>
          </a:solidFill>
          <a:ln w="190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4617720" y="2743200"/>
            <a:ext cx="685800" cy="731520"/>
          </a:xfrm>
          <a:prstGeom prst="line">
            <a:avLst/>
          </a:prstGeom>
          <a:ln w="635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57600" y="3749039"/>
            <a:ext cx="228600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300" b="1">
                <a:solidFill>
                  <a:srgbClr val="6B4423"/>
                </a:solidFill>
                <a:latin typeface="Microsoft YaHei"/>
              </a:rPr>
              <a:t>弯的：轴拐弯！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1371600"/>
            <a:ext cx="5120640" cy="4389120"/>
          </a:xfrm>
          <a:prstGeom prst="roundRect">
            <a:avLst/>
          </a:prstGeom>
          <a:solidFill>
            <a:srgbClr val="FFFFFF"/>
          </a:solidFill>
          <a:ln w="31750">
            <a:solidFill>
              <a:srgbClr val="065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0" y="1554480"/>
            <a:ext cx="45720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800" b="1">
                <a:solidFill>
                  <a:srgbClr val="065F46"/>
                </a:solidFill>
                <a:latin typeface="Microsoft YaHei"/>
              </a:rPr>
              <a:t>轴对称：左右照镜子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869680" y="2286000"/>
            <a:ext cx="0" cy="2743200"/>
          </a:xfrm>
          <a:prstGeom prst="line">
            <a:avLst/>
          </a:prstGeom>
          <a:ln w="38100">
            <a:solidFill>
              <a:srgbClr val="DC2626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412480" y="2926080"/>
            <a:ext cx="914400" cy="731520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 flipH="1">
            <a:off x="7498079" y="3108960"/>
            <a:ext cx="914401" cy="1280160"/>
          </a:xfrm>
          <a:prstGeom prst="line">
            <a:avLst/>
          </a:prstGeom>
          <a:ln w="508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9326880" y="3108960"/>
            <a:ext cx="914400" cy="1280160"/>
          </a:xfrm>
          <a:prstGeom prst="line">
            <a:avLst/>
          </a:prstGeom>
          <a:ln w="508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7205472" y="4279392"/>
            <a:ext cx="402336" cy="402336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342632" y="441655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131552" y="4279392"/>
            <a:ext cx="402336" cy="402336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268712" y="441655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83680" y="5120640"/>
            <a:ext cx="45720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300" b="1">
                <a:solidFill>
                  <a:srgbClr val="065F46"/>
                </a:solidFill>
                <a:latin typeface="Microsoft YaHei"/>
              </a:rPr>
              <a:t>左右一样长、一样重 = 站得稳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05840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3000" b="1">
                <a:solidFill>
                  <a:srgbClr val="EA580C"/>
                </a:solidFill>
                <a:latin typeface="Microsoft YaHei"/>
              </a:rPr>
              <a:t>搭建①：搭蓝色方框身体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828800"/>
            <a:ext cx="3200400" cy="201168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286000" y="4828032"/>
            <a:ext cx="3200400" cy="201168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286000" y="1828800"/>
            <a:ext cx="201168" cy="3200400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285232" y="1828800"/>
            <a:ext cx="201168" cy="3200400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286000" y="5212080"/>
            <a:ext cx="32004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3D547A"/>
                </a:solidFill>
                <a:latin typeface="Microsoft YaHei"/>
              </a:rPr>
              <a:t>蓝色方窗框 = 不倒翁的身体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645920"/>
            <a:ext cx="5212080" cy="4114800"/>
          </a:xfrm>
          <a:prstGeom prst="roundRect">
            <a:avLst/>
          </a:prstGeom>
          <a:solidFill>
            <a:srgbClr val="F7D752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0" y="1920240"/>
            <a:ext cx="4754880" cy="36576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700" b="0">
                <a:solidFill>
                  <a:srgbClr val="333333"/>
                </a:solidFill>
                <a:latin typeface="Microsoft YaHei"/>
              </a:rPr>
              <a:t>· 长孔梁上下放好</a:t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Microsoft YaHei"/>
              </a:rPr>
              <a:t>· 左右用小凸点砖框连起来</a:t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Microsoft YaHei"/>
              </a:rPr>
              <a:t>· 拼成一个方窗框</a:t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Microsoft YaHei"/>
              </a:rPr>
              <a:t>注意：左右两边要对称</a:t>
            </a:r>
          </a:p>
          <a:p>
            <a:pPr algn="l"/>
            <a:r>
              <a:rPr sz="1700" b="0">
                <a:solidFill>
                  <a:srgbClr val="333333"/>
                </a:solidFill>
                <a:latin typeface="Microsoft YaHei"/>
              </a:rPr>
              <a:t>  按到底别松垮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05840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2800" b="1">
                <a:solidFill>
                  <a:srgbClr val="EA580C"/>
                </a:solidFill>
                <a:latin typeface="Microsoft YaHei"/>
              </a:rPr>
              <a:t>搭建②：穿横轴，装支点小尖尖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1828800"/>
            <a:ext cx="3200400" cy="201168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286000" y="4370832"/>
            <a:ext cx="3200400" cy="201168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286000" y="1828800"/>
            <a:ext cx="201168" cy="2743200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285232" y="1828800"/>
            <a:ext cx="201168" cy="2743200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2011680" y="3200400"/>
            <a:ext cx="3749040" cy="0"/>
          </a:xfrm>
          <a:prstGeom prst="line">
            <a:avLst/>
          </a:prstGeom>
          <a:ln w="635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840480" y="4572000"/>
            <a:ext cx="146304" cy="640080"/>
          </a:xfrm>
          <a:prstGeom prst="rect">
            <a:avLst/>
          </a:prstGeom>
          <a:solidFill>
            <a:srgbClr val="64748B"/>
          </a:solidFill>
          <a:ln w="190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803904" y="4572000"/>
            <a:ext cx="219456" cy="182880"/>
          </a:xfrm>
          <a:prstGeom prst="rect">
            <a:avLst/>
          </a:prstGeom>
          <a:solidFill>
            <a:srgbClr val="DC2626"/>
          </a:solidFill>
          <a:ln w="12700">
            <a:solidFill>
              <a:srgbClr val="DC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828800" y="5394960"/>
            <a:ext cx="41148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DC2626"/>
                </a:solidFill>
                <a:latin typeface="Microsoft YaHei"/>
              </a:rPr>
              <a:t>红尖尖朝下！= 支点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645920"/>
            <a:ext cx="5212080" cy="4389120"/>
          </a:xfrm>
          <a:prstGeom prst="roundRect">
            <a:avLst/>
          </a:prstGeom>
          <a:solidFill>
            <a:srgbClr val="FEE2E2"/>
          </a:solidFill>
          <a:ln w="31750">
            <a:solidFill>
              <a:srgbClr val="DC262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75120" y="1920240"/>
            <a:ext cx="4754880" cy="40233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· 黑长横轴穿方框中间孔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· 两边装灰色弯连接器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· 最下面中间孔插红销+灰销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最关键：小尖尖朝下！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  朝上插就趴桌上了！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这个小尖尖就是支点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05840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2600" b="1">
                <a:solidFill>
                  <a:srgbClr val="EA580C"/>
                </a:solidFill>
                <a:latin typeface="Microsoft YaHei"/>
              </a:rPr>
              <a:t>搭建③：Y形斜接胳膊，挂重轮子</a:t>
            </a:r>
          </a:p>
        </p:txBody>
      </p:sp>
      <p:sp>
        <p:nvSpPr>
          <p:cNvPr id="4" name="Rectangle 3"/>
          <p:cNvSpPr/>
          <p:nvPr/>
        </p:nvSpPr>
        <p:spPr>
          <a:xfrm>
            <a:off x="2560320" y="1828800"/>
            <a:ext cx="2743200" cy="201168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560320" y="3730752"/>
            <a:ext cx="2743200" cy="201168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560320" y="1828800"/>
            <a:ext cx="201168" cy="2103120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102352" y="1828800"/>
            <a:ext cx="201168" cy="2103120"/>
          </a:xfrm>
          <a:prstGeom prst="rect">
            <a:avLst/>
          </a:prstGeom>
          <a:solidFill>
            <a:srgbClr val="6BBFEA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2286000" y="2880360"/>
            <a:ext cx="3291840" cy="0"/>
          </a:xfrm>
          <a:prstGeom prst="line">
            <a:avLst/>
          </a:prstGeom>
          <a:ln w="635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1554480" y="2880360"/>
            <a:ext cx="731520" cy="1325880"/>
          </a:xfrm>
          <a:prstGeom prst="line">
            <a:avLst/>
          </a:prstGeom>
          <a:ln w="635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5577840" y="2880360"/>
            <a:ext cx="731519" cy="1325880"/>
          </a:xfrm>
          <a:prstGeom prst="line">
            <a:avLst/>
          </a:prstGeom>
          <a:ln w="63500">
            <a:solidFill>
              <a:srgbClr val="33333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2194560" y="2743200"/>
            <a:ext cx="228600" cy="228600"/>
          </a:xfrm>
          <a:prstGeom prst="ellipse">
            <a:avLst/>
          </a:prstGeom>
          <a:solidFill>
            <a:srgbClr val="6B4423"/>
          </a:solidFill>
          <a:ln w="190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394960" y="2743200"/>
            <a:ext cx="228600" cy="228600"/>
          </a:xfrm>
          <a:prstGeom prst="ellipse">
            <a:avLst/>
          </a:prstGeom>
          <a:solidFill>
            <a:srgbClr val="6B4423"/>
          </a:solidFill>
          <a:ln w="1905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70432" y="4005072"/>
            <a:ext cx="585216" cy="585216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399032" y="423367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108192" y="4005072"/>
            <a:ext cx="585216" cy="585216"/>
          </a:xfrm>
          <a:prstGeom prst="ellipse">
            <a:avLst/>
          </a:prstGeom>
          <a:solidFill>
            <a:srgbClr val="333333"/>
          </a:solidFill>
          <a:ln w="254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336792" y="4233672"/>
            <a:ext cx="128016" cy="128016"/>
          </a:xfrm>
          <a:prstGeom prst="ellipse">
            <a:avLst/>
          </a:prstGeom>
          <a:solidFill>
            <a:srgbClr val="6474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858768" y="3931920"/>
            <a:ext cx="128016" cy="365760"/>
          </a:xfrm>
          <a:prstGeom prst="rect">
            <a:avLst/>
          </a:prstGeom>
          <a:solidFill>
            <a:srgbClr val="64748B"/>
          </a:solidFill>
          <a:ln w="12700">
            <a:solidFill>
              <a:srgbClr val="3D54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849624" y="4261104"/>
            <a:ext cx="164592" cy="164592"/>
          </a:xfrm>
          <a:prstGeom prst="ellipse">
            <a:avLst/>
          </a:prstGeom>
          <a:solidFill>
            <a:srgbClr val="DC2626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28800" y="4754880"/>
            <a:ext cx="4114800" cy="4572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065F46"/>
                </a:solidFill>
                <a:latin typeface="Microsoft YaHei"/>
              </a:rPr>
              <a:t>推一下 → 晃一晃 → 弹回来！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1645920"/>
            <a:ext cx="5212080" cy="4114800"/>
          </a:xfrm>
          <a:prstGeom prst="roundRect">
            <a:avLst/>
          </a:prstGeom>
          <a:solidFill>
            <a:srgbClr val="FFEDD5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75120" y="1920240"/>
            <a:ext cx="4754880" cy="365760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· 灰色弯连接器外面装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  棕色Y形三向连接器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· 长胳膊斜斜朝外下方伸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· 末端挂重重的轮子</a:t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/>
            </a:r>
          </a:p>
          <a:p>
            <a:pPr algn="l"/>
            <a:r>
              <a:rPr sz="1600" b="0">
                <a:solidFill>
                  <a:srgbClr val="333333"/>
                </a:solidFill>
                <a:latin typeface="Microsoft YaHei"/>
              </a:rPr>
              <a:t>左右一样长、轮子一样重！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05840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l"/>
            <a:r>
              <a:rPr sz="3200" b="1">
                <a:solidFill>
                  <a:srgbClr val="EA580C"/>
                </a:solidFill>
                <a:latin typeface="Microsoft YaHei"/>
              </a:rPr>
              <a:t>完成啦！推一下试试</a:t>
            </a:r>
          </a:p>
        </p:txBody>
      </p:sp>
      <p:pic>
        <p:nvPicPr>
          <p:cNvPr id="4" name="Picture 3" descr="step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480" y="1371600"/>
            <a:ext cx="6134582" cy="4846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0" y="6309360"/>
            <a:ext cx="850392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500" b="1">
                <a:solidFill>
                  <a:srgbClr val="065F46"/>
                </a:solidFill>
                <a:latin typeface="Microsoft YaHei"/>
              </a:rPr>
              <a:t>小尖尖朝下放桌上，一推——晃一晃，又弹回来！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10332720" cy="73152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Microsoft YaHei"/>
              </a:rPr>
              <a:t>生活里的上轻下重 + 课后任务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45920"/>
            <a:ext cx="265176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7D7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f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828800"/>
            <a:ext cx="2286000" cy="2286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" y="4206240"/>
            <a:ext cx="246888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EA580C"/>
                </a:solidFill>
                <a:latin typeface="Microsoft YaHei"/>
              </a:rPr>
              <a:t>风扇重底座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83280" y="1645920"/>
            <a:ext cx="265176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7D7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tightrop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160" y="1828800"/>
            <a:ext cx="2286000" cy="15966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474720" y="4206240"/>
            <a:ext cx="246888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EA580C"/>
                </a:solidFill>
                <a:latin typeface="Microsoft YaHei"/>
              </a:rPr>
              <a:t>走钢丝长杆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645920"/>
            <a:ext cx="265176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7D7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pagod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1828800"/>
            <a:ext cx="2286000" cy="342471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309360" y="4206240"/>
            <a:ext cx="246888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EA580C"/>
                </a:solidFill>
                <a:latin typeface="Microsoft YaHei"/>
              </a:rPr>
              <a:t>小雁塔塔基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52560" y="1645920"/>
            <a:ext cx="2651760" cy="29260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F7D7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phonestan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5440" y="1828800"/>
            <a:ext cx="2286000" cy="2286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144000" y="4206240"/>
            <a:ext cx="2468880" cy="365760"/>
          </a:xfrm>
          <a:prstGeom prst="rect">
            <a:avLst/>
          </a:prstGeom>
          <a:noFill/>
        </p:spPr>
        <p:txBody>
          <a:bodyPr wrap="square" lIns="50800" rIns="50800" anchor="t">
            <a:spAutoFit/>
          </a:bodyPr>
          <a:lstStyle/>
          <a:p>
            <a:pPr algn="ctr"/>
            <a:r>
              <a:rPr sz="1400" b="1">
                <a:solidFill>
                  <a:srgbClr val="EA580C"/>
                </a:solidFill>
                <a:latin typeface="Microsoft YaHei"/>
              </a:rPr>
              <a:t>手机支架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286000" y="4937760"/>
            <a:ext cx="7589520" cy="13716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F7D75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560320" y="5120640"/>
            <a:ext cx="7040880" cy="1097280"/>
          </a:xfrm>
          <a:prstGeom prst="rect">
            <a:avLst/>
          </a:prstGeom>
          <a:noFill/>
        </p:spPr>
        <p:txBody>
          <a:bodyPr wrap="square" lIns="50800" rIns="50800" anchor="ctr">
            <a:spAutoFit/>
          </a:bodyPr>
          <a:lstStyle/>
          <a:p>
            <a:pPr algn="ctr"/>
            <a:r>
              <a:rPr sz="1600" b="1">
                <a:solidFill>
                  <a:srgbClr val="EA580C"/>
                </a:solidFill>
                <a:latin typeface="Microsoft YaHei"/>
              </a:rPr>
              <a:t>课后：给爸妈讲为什么重轮子挂最底下 ｜ 拓展密码：b14d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