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notesSlides/notesSlide1.xml" Type="http://schemas.openxmlformats.org/officeDocument/2006/relationships/notesSlide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notesSlides/notesSlide4.xml" Type="http://schemas.openxmlformats.org/officeDocument/2006/relationships/notesSlide"/><Relationship Id="rId25" Target="notesSlides/notesSlide5.xml" Type="http://schemas.openxmlformats.org/officeDocument/2006/relationships/notesSlide"/><Relationship Id="rId26" Target="notesSlides/notesSlide6.xml" Type="http://schemas.openxmlformats.org/officeDocument/2006/relationships/notesSlide"/><Relationship Id="rId27" Target="notesSlides/notesSlide7.xml" Type="http://schemas.openxmlformats.org/officeDocument/2006/relationships/notesSlide"/><Relationship Id="rId28" Target="notesSlides/notesSlide8.xml" Type="http://schemas.openxmlformats.org/officeDocument/2006/relationships/notesSlide"/><Relationship Id="rId29" Target="notesSlides/notesSlide9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10.xml" Type="http://schemas.openxmlformats.org/officeDocument/2006/relationships/notesSlide"/><Relationship Id="rId31" Target="notesSlides/notesSlide11.xml" Type="http://schemas.openxmlformats.org/officeDocument/2006/relationships/notesSlide"/><Relationship Id="rId32" Target="notesSlides/notesSlide12.xml" Type="http://schemas.openxmlformats.org/officeDocument/2006/relationships/notesSlide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【开场】夏天太热啦，今天我们自己搭一个呼呼转的大风扇！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【互动】你们吹过风扇吗？风扇一转，风是从哪来的？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【引出】上节课做了陀螺，今天用梁搭个高高的架子，把马达和扇叶装上去，做一个落地扇。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【预告】学会梁的孔位、黑销连接、轴套固定扇叶，最后比赛谁吹纸屑吹得远。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【目标】今天学会三件事。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【讲】第一认识梁上的孔，孔对齐才能进销；第二用黑销把梁拼起来；第三用轴套前后夹住扇叶。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【玩】最后搭出大风扇，比谁吹纸屑吹得远！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【导入】夏天用什么凉快？落地扇、手持小风扇、电脑里的散热扇。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【提问】风是风扇变出来的吗？站到风扇前感受一下，风从正面来，背后有风吗？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【引导】其实扇叶不造风，是一转把空气推出去，空气流动就成了风。今天自己搭一个验证一下。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【视频】看积木电风扇怎么搭，再看扇叶为什么斜着才吹风。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【观察】扇叶不是平的，是斜斜的。斜着才能每转一圈多推一些空气。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【提问】扇叶越多、越斜，风会变大还是变小？带着问题开始搭。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【认零件】梁、黑销、轴套、马达。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【重点】用手指点梁上的孔数一数，发现孔和孔一样远，这就是孔距规律。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【讲】黑销插对齐的孔，轴套挡零件，今天用它们搭出风扇架子。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【搭】四根梁拼长方形底座，黑销插紧，再竖两根立柱、搭横梁做成门框。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【提醒】孔位对齐才能进销，这是今天第一个重点。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【讲】立柱一样高左右对称，风扇头装上去才端正。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【搭】马达固定在横梁上，轴朝前伸。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【提醒】轴朝里朝下扇叶都装不上，一定朝前。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【检查】接好电池盒先空转，确认马达转再装扇叶。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【搭】三片扇叶穿轴，前后各一个轴套夹住——这是今天重点。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【讲】只套一个轴套，扇叶会左右晃。让孩子用手推，推不动才算固定好。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【玩】通电放碎纸屑，比谁吹得远，引出扇叶推空气就是风。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【复盘】今天用梁搭了门框结构，马达装横梁上，扇叶推空气成风。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【讲】两个重点：梁孔对齐进销、轴套前后夹扇叶。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【提醒】最常见三错：孔没对齐、只套一个轴套、马达轴方向错。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【实验】扇叶数量和倾斜角怎么影响风量？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【发现】扇叶越多、越斜，每圈推的空气越多，风量越大，纸屑吹得更远。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【引导】让孩子自己试、自己说结论。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【迁移】落地扇、电脑散热扇、工厂排气扇，都是扇叶加马达推空气。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【讲】不管大小，风扇的原理都一样：扇叶转起来推空气。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【作业】回家观察家里1个风扇，正面和背面哪边风大。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【收尾】今天每个小朋友都搭出了会吹风的大风扇，给自己鼓鼓掌！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【回顾】学会了梁孔位、黑销连接、轴套夹扇叶。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【预告】下节课 B3，用齿轮做旋转广告牌，看齿轮怎么让东西转起来！下课。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notesSlides/notesSlide12.xml" Type="http://schemas.openxmlformats.org/officeDocument/2006/relationships/notesSlid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68400" y="1219200"/>
            <a:ext cx="635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爱萝卜 S5 动力机械进阶 · 备选入门课 B2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17600" y="1905000"/>
            <a:ext cx="7620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6400">
                <a:solidFill>
                  <a:srgbClr val="0284C7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大风扇呼呼转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168400" y="3429000"/>
            <a:ext cx="711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梁搭立柱横梁，马达驱动扇叶吹纸屑！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168400" y="4445000"/>
            <a:ext cx="711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学会用梁和黑销搭出结构，</a:t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用轴套把扇叶固定，做一个会吹风的大风扇！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524000"/>
            <a:ext cx="3556000" cy="3556000"/>
          </a:xfrm>
          <a:prstGeom prst="ellipse">
            <a:avLst/>
          </a:prstGeom>
          <a:solidFill>
            <a:srgbClr val="6BBFEA">
              <a:alpha val="40000"/>
            </a:srgbClr>
          </a:solidFill>
          <a:ln w="635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8509000" y="2413000"/>
            <a:ext cx="1778000" cy="1778000"/>
          </a:xfrm>
          <a:prstGeom prst="rect">
            <a:avLst/>
          </a:prstGeom>
        </p:spPr>
      </p:pic>
      <p:sp>
        <p:nvSpPr>
          <p:cNvPr name="AutoShape 8" id="8"/>
          <p:cNvSpPr txBox="true"/>
          <p:nvPr/>
        </p:nvSpPr>
        <p:spPr>
          <a:xfrm rot="0" flipH="false" flipV="false">
            <a:off x="1168400" y="6070600"/>
            <a:ext cx="1016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建议年龄：一二年级 · 课堂用时：90 分钟 · 4C1E 授课流程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本讲目标 · 今天要学会 3 个本领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2032000"/>
            <a:ext cx="3200400" cy="3556000"/>
          </a:xfrm>
          <a:prstGeom prst="roundRect">
            <a:avLst>
              <a:gd name="adj" fmla="val 7142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70000" y="2540000"/>
            <a:ext cx="2692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1 梁的孔位规律</a:t>
            </a:r>
            <a:endParaRPr lang="en-US" sz="1100"/>
          </a:p>
          <a:p>
            <a:pPr algn="ctr" marL="0" indent="0">
              <a:lnSpc>
                <a:spcPct val="116666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孔对齐才进销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495800" y="2032000"/>
            <a:ext cx="3200400" cy="3556000"/>
          </a:xfrm>
          <a:prstGeom prst="roundRect">
            <a:avLst>
              <a:gd name="adj" fmla="val 7142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4749800" y="2540000"/>
            <a:ext cx="2692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2 黑销连梁</a:t>
            </a:r>
            <a:endParaRPr lang="en-US" sz="1100"/>
          </a:p>
          <a:p>
            <a:pPr algn="ctr" marL="0" indent="0">
              <a:lnSpc>
                <a:spcPct val="116666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两根梁拼起来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975600" y="2032000"/>
            <a:ext cx="3200400" cy="3556000"/>
          </a:xfrm>
          <a:prstGeom prst="roundRect">
            <a:avLst>
              <a:gd name="adj" fmla="val 7142"/>
            </a:avLst>
          </a:prstGeom>
          <a:solidFill>
            <a:srgbClr val="0284C7">
              <a:alpha val="2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8229600" y="2540000"/>
            <a:ext cx="2692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3 轴套夹扇叶</a:t>
            </a:r>
            <a:endParaRPr lang="en-US" sz="1100"/>
          </a:p>
          <a:p>
            <a:pPr algn="ctr" marL="0" indent="0">
              <a:lnSpc>
                <a:spcPct val="116666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前后夹住不滑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联系 Connect · 夏天靠什么凉快？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2032000"/>
            <a:ext cx="3200400" cy="1397000"/>
          </a:xfrm>
          <a:prstGeom prst="roundRect">
            <a:avLst>
              <a:gd name="adj" fmla="val 14545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20800" y="2349500"/>
            <a:ext cx="26416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落地扇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夏天乘凉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495800" y="2032000"/>
            <a:ext cx="3200400" cy="1397000"/>
          </a:xfrm>
          <a:prstGeom prst="roundRect">
            <a:avLst>
              <a:gd name="adj" fmla="val 14545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4800600" y="2349500"/>
            <a:ext cx="26416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手持小风扇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随身带着吹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975600" y="2032000"/>
            <a:ext cx="3200400" cy="1397000"/>
          </a:xfrm>
          <a:prstGeom prst="roundRect">
            <a:avLst>
              <a:gd name="adj" fmla="val 14545"/>
            </a:avLst>
          </a:prstGeom>
          <a:solidFill>
            <a:srgbClr val="0284C7">
              <a:alpha val="2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8280400" y="2349500"/>
            <a:ext cx="26416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电脑散热扇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给机器吹凉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3937000"/>
            <a:ext cx="10160000" cy="2413000"/>
          </a:xfrm>
          <a:prstGeom prst="roundRect">
            <a:avLst>
              <a:gd name="adj" fmla="val 9473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6BBFEA">
                <a:alpha val="10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422400" y="42545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边看边想：风到底从哪来？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1422400" y="49530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风扇会自己"造风"吗？还是扇叶转起来把空气推出去的？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1422400" y="55880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今天我们搭一个大风扇，亲自看看风是怎么来的！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联系 · 看看积木大风扇怎么转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2032000"/>
            <a:ext cx="4826000" cy="2794000"/>
          </a:xfrm>
          <a:prstGeom prst="roundRect">
            <a:avLst>
              <a:gd name="adj" fmla="val 7272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2921000" y="2794000"/>
            <a:ext cx="1016000" cy="1016000"/>
          </a:xfrm>
          <a:prstGeom prst="rect">
            <a:avLst/>
          </a:prstGeom>
        </p:spPr>
      </p:pic>
      <p:sp>
        <p:nvSpPr>
          <p:cNvPr name="AutoShape 5" id="5"/>
          <p:cNvSpPr txBox="true"/>
          <p:nvPr/>
        </p:nvSpPr>
        <p:spPr>
          <a:xfrm rot="0" flipH="false" flipV="false">
            <a:off x="1270000" y="3937000"/>
            <a:ext cx="431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积木电风扇搭建课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350000" y="2032000"/>
            <a:ext cx="4826000" cy="2794000"/>
          </a:xfrm>
          <a:prstGeom prst="roundRect">
            <a:avLst>
              <a:gd name="adj" fmla="val 7272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8255000" y="2794000"/>
            <a:ext cx="1016000" cy="1016000"/>
          </a:xfrm>
          <a:prstGeom prst="rect">
            <a:avLst/>
          </a:prstGeom>
        </p:spPr>
      </p:pic>
      <p:sp>
        <p:nvSpPr>
          <p:cNvPr name="AutoShape 8" id="8"/>
          <p:cNvSpPr txBox="true"/>
          <p:nvPr/>
        </p:nvSpPr>
        <p:spPr>
          <a:xfrm rot="0" flipH="false" flipV="false">
            <a:off x="6604000" y="3937000"/>
            <a:ext cx="431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扇叶为什么斜斜的就吹风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016000" y="5334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看完想一想：扇叶是平的还是斜的？为什么斜斜的一转就有风？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第1步 认识零件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2286000" cy="1524000"/>
          </a:xfrm>
          <a:prstGeom prst="roundRect">
            <a:avLst>
              <a:gd name="adj" fmla="val 11666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143000" y="2349500"/>
            <a:ext cx="203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梁 ×8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3556000" y="1905000"/>
            <a:ext cx="2286000" cy="1524000"/>
          </a:xfrm>
          <a:prstGeom prst="roundRect">
            <a:avLst>
              <a:gd name="adj" fmla="val 11666"/>
            </a:avLst>
          </a:prstGeom>
          <a:solidFill>
            <a:srgbClr val="0284C7">
              <a:alpha val="2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3683000" y="2349500"/>
            <a:ext cx="203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黑销 ×8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096000" y="1905000"/>
            <a:ext cx="2286000" cy="1524000"/>
          </a:xfrm>
          <a:prstGeom prst="roundRect">
            <a:avLst>
              <a:gd name="adj" fmla="val 11666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223000" y="2349500"/>
            <a:ext cx="203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轴套 ×4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8636000" y="1905000"/>
            <a:ext cx="2540000" cy="1524000"/>
          </a:xfrm>
          <a:prstGeom prst="roundRect">
            <a:avLst>
              <a:gd name="adj" fmla="val 11666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8763000" y="2349500"/>
            <a:ext cx="2286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马达 + 轴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016000" y="3937000"/>
            <a:ext cx="10160000" cy="2413000"/>
          </a:xfrm>
          <a:prstGeom prst="roundRect">
            <a:avLst>
              <a:gd name="adj" fmla="val 9473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0284C7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1422400" y="42545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0284C7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重点看两样东西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1422400" y="48895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梁上一排圆孔，孔和孔一样远——两根梁拼起来孔要对齐。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1422400" y="55245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黑销插进对齐的孔里，把梁连牢。轴套夹住扇叶不让它滑。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第2步 梁拼底座和立柱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826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286000"/>
            <a:ext cx="4064000" cy="355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四根梁拼长方形底座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角上黑销插紧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底座上竖两根立柱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④ 顶上搭横梁，做成小门框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⑤ 两根立柱一样高才端正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350000" y="1905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0284C7">
                <a:alpha val="10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6604000" y="2260600"/>
            <a:ext cx="4318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⚠ 常见错：两根梁孔位没对齐，黑销插不进去。孔和孔对上再进销！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4064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0284C7">
              <a:alpha val="1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4445000"/>
            <a:ext cx="4318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💡 两根立柱要一样高左右对称，风扇头才不歪。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第3步 横梁上装马达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826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286000"/>
            <a:ext cx="4064000" cy="355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马达固定在横梁上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让马达的轴朝前伸出去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接好电池盒红黑线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④ 先空转验证马达转不转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⑤ 轴朝前，扇叶才好装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350000" y="1905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0284C7">
              <a:alpha val="1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6604000" y="2260600"/>
            <a:ext cx="4318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⚙ 风扇头就高高站在横梁上，扇叶装在朝前的这根轴上。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4064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0284C7">
                <a:alpha val="10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4445000"/>
            <a:ext cx="4318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⚠ 常见错：马达轴朝里或朝下，扇叶装不上！记住轴一定要朝前。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第4步 轴套夹住扇叶，吹纸屑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826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286000"/>
            <a:ext cx="4064000" cy="355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三片扇叶穿到马达轴上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前面套一个轴套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后面再套一个轴套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④ 把扇叶夹在中间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⑤ 手推扇叶，推不动才算好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⑥ 放碎纸屑，比谁吹得远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350000" y="1905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6604000" y="2260600"/>
            <a:ext cx="4318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⚙ 双向限位：扇叶前后各一个轴套夹住，左右都挡住，扇叶不滑！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4064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0284C7">
              <a:alpha val="1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4445000"/>
            <a:ext cx="4318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🏆 总结：梁把马达撑高，扇叶一转推空气出去，就是呼呼的风！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反思 · 今天学会了什么？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286000"/>
            <a:ext cx="4191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知识小结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2984500"/>
            <a:ext cx="41910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✓ 风的来源：扇叶推空气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✓ 梁孔位对齐，黑销连接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✓ 轴套双向限位夹扇叶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604000" y="2286000"/>
            <a:ext cx="4191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容易错的地方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2984500"/>
            <a:ext cx="41910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✗ 梁孔没对齐进销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✗ 只套一个轴套，扇叶晃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✗ 马达轴没朝前，扇叶装不上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延续 · 挑战升级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0284C7">
              <a:alpha val="2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349500"/>
            <a:ext cx="4191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挑战1：加扇叶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3048000"/>
            <a:ext cx="4191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把扇叶从3片加到更多片，比一比纸屑吹得更远了吗？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604000" y="2349500"/>
            <a:ext cx="4191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挑战2：掰斜扇叶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3048000"/>
            <a:ext cx="4191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把扇叶掰得更斜一点，再比风量，发现什么规律？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生活里还有哪些风扇？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3200400" cy="2540000"/>
          </a:xfrm>
          <a:prstGeom prst="roundRect">
            <a:avLst>
              <a:gd name="adj" fmla="val 8000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70000" y="2286000"/>
            <a:ext cx="26924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落地扇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夏天乘凉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495800" y="1905000"/>
            <a:ext cx="3200400" cy="2540000"/>
          </a:xfrm>
          <a:prstGeom prst="roundRect">
            <a:avLst>
              <a:gd name="adj" fmla="val 8000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4749800" y="2286000"/>
            <a:ext cx="26924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电脑散热扇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给机器吹凉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975600" y="1905000"/>
            <a:ext cx="3200400" cy="2540000"/>
          </a:xfrm>
          <a:prstGeom prst="roundRect">
            <a:avLst>
              <a:gd name="adj" fmla="val 8000"/>
            </a:avLst>
          </a:prstGeom>
          <a:solidFill>
            <a:srgbClr val="0284C7">
              <a:alpha val="2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8229600" y="2286000"/>
            <a:ext cx="26924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工厂排气扇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排热空气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016000" y="5080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它们都有扇叶和马达，一转就把空气推出去——和我们的大风扇一个道理！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4191000" y="1143000"/>
            <a:ext cx="3810000" cy="3810000"/>
          </a:xfrm>
          <a:prstGeom prst="ellipse">
            <a:avLst/>
          </a:prstGeom>
          <a:solidFill>
            <a:srgbClr val="6BBFEA">
              <a:alpha val="40000"/>
            </a:srgbClr>
          </a:solidFill>
          <a:ln w="635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5207000" y="2159000"/>
            <a:ext cx="1778000" cy="1778000"/>
          </a:xfrm>
          <a:prstGeom prst="rect">
            <a:avLst/>
          </a:prstGeom>
        </p:spPr>
      </p:pic>
      <p:sp>
        <p:nvSpPr>
          <p:cNvPr name="AutoShape 4" id="4"/>
          <p:cNvSpPr txBox="true"/>
          <p:nvPr/>
        </p:nvSpPr>
        <p:spPr>
          <a:xfrm rot="0" flipH="false" flipV="false">
            <a:off x="1016000" y="5334000"/>
            <a:ext cx="10820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4400">
                <a:solidFill>
                  <a:srgbClr val="0284C7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你就是今天最棒的风扇设计师！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016000" y="6223000"/>
            <a:ext cx="10820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下节课：我们用齿轮做一个会转的广告牌，不见不散！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