
<file path=[Content_Types].xml><?xml version="1.0" encoding="utf-8"?>
<Types xmlns="http://schemas.openxmlformats.org/package/2006/content-types"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2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core.xml" Type="http://schemas.openxmlformats.org/package/2006/relationships/metadata/core-properties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  <p:sldMasterId id="2147483660" r:id="rId8"/>
  </p:sldMasterIdLst>
  <p:notesMasterIdLst>
    <p:notesMasterId r:id="rId6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</p:sldIdLst>
  <p:sldSz cx="12192000" cy="6858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 mar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 marL="4572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 marL="9144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 marL="13716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 marL="18288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 marL="22860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 marL="27432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 marL="32004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 marL="36576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<Relationships xmlns="http://schemas.openxmlformats.org/package/2006/relationships"><Relationship Id="rId1" Target="theme/theme1.xml" Type="http://schemas.openxmlformats.org/officeDocument/2006/relationships/theme"/><Relationship Id="rId10" Target="slides/slide2.xml" Type="http://schemas.openxmlformats.org/officeDocument/2006/relationships/slide"/><Relationship Id="rId11" Target="slides/slide3.xml" Type="http://schemas.openxmlformats.org/officeDocument/2006/relationships/slide"/><Relationship Id="rId12" Target="slides/slide4.xml" Type="http://schemas.openxmlformats.org/officeDocument/2006/relationships/slide"/><Relationship Id="rId13" Target="slides/slide5.xml" Type="http://schemas.openxmlformats.org/officeDocument/2006/relationships/slide"/><Relationship Id="rId14" Target="slides/slide6.xml" Type="http://schemas.openxmlformats.org/officeDocument/2006/relationships/slide"/><Relationship Id="rId15" Target="slides/slide7.xml" Type="http://schemas.openxmlformats.org/officeDocument/2006/relationships/slide"/><Relationship Id="rId16" Target="slides/slide8.xml" Type="http://schemas.openxmlformats.org/officeDocument/2006/relationships/slide"/><Relationship Id="rId17" Target="slides/slide9.xml" Type="http://schemas.openxmlformats.org/officeDocument/2006/relationships/slide"/><Relationship Id="rId18" Target="slides/slide10.xml" Type="http://schemas.openxmlformats.org/officeDocument/2006/relationships/slide"/><Relationship Id="rId19" Target="slides/slide11.xml" Type="http://schemas.openxmlformats.org/officeDocument/2006/relationships/slide"/><Relationship Id="rId2" Target="viewProps.xml" Type="http://schemas.openxmlformats.org/officeDocument/2006/relationships/viewProps"/><Relationship Id="rId20" Target="slides/slide12.xml" Type="http://schemas.openxmlformats.org/officeDocument/2006/relationships/slide"/><Relationship Id="rId21" Target="notesSlides/notesSlide1.xml" Type="http://schemas.openxmlformats.org/officeDocument/2006/relationships/notesSlide"/><Relationship Id="rId22" Target="notesSlides/notesSlide2.xml" Type="http://schemas.openxmlformats.org/officeDocument/2006/relationships/notesSlide"/><Relationship Id="rId23" Target="notesSlides/notesSlide3.xml" Type="http://schemas.openxmlformats.org/officeDocument/2006/relationships/notesSlide"/><Relationship Id="rId24" Target="notesSlides/notesSlide4.xml" Type="http://schemas.openxmlformats.org/officeDocument/2006/relationships/notesSlide"/><Relationship Id="rId25" Target="notesSlides/notesSlide5.xml" Type="http://schemas.openxmlformats.org/officeDocument/2006/relationships/notesSlide"/><Relationship Id="rId26" Target="notesSlides/notesSlide6.xml" Type="http://schemas.openxmlformats.org/officeDocument/2006/relationships/notesSlide"/><Relationship Id="rId27" Target="notesSlides/notesSlide7.xml" Type="http://schemas.openxmlformats.org/officeDocument/2006/relationships/notesSlide"/><Relationship Id="rId28" Target="notesSlides/notesSlide8.xml" Type="http://schemas.openxmlformats.org/officeDocument/2006/relationships/notesSlide"/><Relationship Id="rId29" Target="notesSlides/notesSlide9.xml" Type="http://schemas.openxmlformats.org/officeDocument/2006/relationships/notesSlide"/><Relationship Id="rId3" Target="presProps.xml" Type="http://schemas.openxmlformats.org/officeDocument/2006/relationships/presProps"/><Relationship Id="rId30" Target="notesSlides/notesSlide10.xml" Type="http://schemas.openxmlformats.org/officeDocument/2006/relationships/notesSlide"/><Relationship Id="rId31" Target="notesSlides/notesSlide11.xml" Type="http://schemas.openxmlformats.org/officeDocument/2006/relationships/notesSlide"/><Relationship Id="rId32" Target="notesSlides/notesSlide12.xml" Type="http://schemas.openxmlformats.org/officeDocument/2006/relationships/notesSlide"/><Relationship Id="rId4" Target="slideMasters/slideMaster1.xml" Type="http://schemas.openxmlformats.org/officeDocument/2006/relationships/slideMaster"/><Relationship Id="rId6" Target="notesMasters/notesMaster1.xml" Type="http://schemas.openxmlformats.org/officeDocument/2006/relationships/notesMaster"/><Relationship Id="rId7" Target="theme/theme2.xml" Type="http://schemas.openxmlformats.org/officeDocument/2006/relationships/theme"/><Relationship Id="rId8" Target="slideMasters/slideMaster2.xml" Type="http://schemas.openxmlformats.org/officeDocument/2006/relationships/slideMaster"/><Relationship Id="rId9" Target="slides/slide1.xml" Type="http://schemas.openxmlformats.org/officeDocument/2006/relationships/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_rels/notesSlide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.xml" Type="http://schemas.openxmlformats.org/officeDocument/2006/relationships/slide"/></Relationships>
</file>

<file path=ppt/notesSlides/_rels/notesSlide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.xml" Type="http://schemas.openxmlformats.org/officeDocument/2006/relationships/slide"/></Relationships>
</file>

<file path=ppt/notesSlides/_rels/notesSlide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5.xml" Type="http://schemas.openxmlformats.org/officeDocument/2006/relationships/slide"/></Relationships>
</file>

<file path=ppt/notesSlides/_rels/notesSlide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6.xml" Type="http://schemas.openxmlformats.org/officeDocument/2006/relationships/slide"/></Relationships>
</file>

<file path=ppt/notesSlides/_rels/notesSlide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7.xml" Type="http://schemas.openxmlformats.org/officeDocument/2006/relationships/slide"/></Relationships>
</file>

<file path=ppt/notesSlides/_rels/notesSlide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8.xml" Type="http://schemas.openxmlformats.org/officeDocument/2006/relationships/slide"/></Relationships>
</file>

<file path=ppt/notesSlides/_rels/notesSlide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9.xml" Type="http://schemas.openxmlformats.org/officeDocument/2006/relationships/slide"/></Relationships>
</file>

<file path=ppt/notesSlides/_rels/notesSlide10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0.xml" Type="http://schemas.openxmlformats.org/officeDocument/2006/relationships/slide"/></Relationships>
</file>

<file path=ppt/notesSlides/_rels/notesSlide1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1.xml" Type="http://schemas.openxmlformats.org/officeDocument/2006/relationships/slide"/></Relationships>
</file>

<file path=ppt/notesSlides/_rels/notesSlide1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2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【开场】路边那些一圈圈转的广告招牌，你有没有想过它为什么会转？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【互动】招牌里面有马达，可马达在底下，怎么把转动传到招牌上呢？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【引出】今天我们请出一个新帮手——齿轮！两个齿轮咬一咬，力就能传过去。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【预告】学会齿轮反向、加惰轮换向，做一个会转的街边广告牌。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【目标】今天三件事。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【讲】第一知道一样大齿轮咬一起方向相反；第二会用手转判断咬没咬住；第三认识惰轮怎么换方向。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【玩】最后做旋转广告牌，还能加齿轮猜转向！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【导入】看街边旋转灯箱、圆形招牌、手表里的齿轮。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【提问】马达转一个东西，旁边跟着转，靠什么？是链条还是咬在一起的齿？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【引导】齿轮边上有齿，两个齿咬在一起，你推我我推你，力就传过去了。今天自己搭！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【视频】看乐高齿轮小实验：两个齿轮为啥反着转？中间加个小齿轮就同向了。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【观察】直接咬=反向，中间加小齿轮=同向。这就是今天的秘密。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【提问】为什么加个小齿轮方向就变了？带着问题开始搭。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【认零件】两个一样大的24齿齿轮，一个小一点的16齿惰轮。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【重点】让孩子摸齿轮的齿，把两个齿轮对着转，感受齿咬齿。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【讲】惰轮就是中间那个小齿轮，今天靠它换方向。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【搭】两根立柱撑横梁，马达装横梁上，第一个24齿齿轮装马达轴。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【检查】轴套把齿轮固定住，别让它左右晃。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【讲】马达通电，第一个齿轮就转，它就是"主动轮"。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【搭】穿第二根轴装第二个齿轮，移近让齿咬紧。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【重点】太远咬不上，太近卡住。让孩子手转，转得动齿咬紧就对。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【讲】两个一样大的齿咬一起，方向就反了：一个顺时针一个逆时针。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【搭】两块面板装齿轮轴上，先看反向转，再加惰轮看同向转。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【讲】惰轮不改变快慢，只把方向翻回来，两块面板就同向了，像街边招牌。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【总结】这就是齿轮传动：把力和转动从马达传到招牌。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【复盘】今天第一次用齿轮：一样大齿轮反向，加惰轮换向。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【讲】核心规律：成对咬方向反一反，中间加一个方向翻回来。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【提醒】三个错：太远、太近、搞混加没加惰轮。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【挑战】中间加两个惰轮，先猜最右边面板方向，再通电验证。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【规律】每多咬一对方向翻一次：直接咬反，加1个同，加2个又反。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【引导】让孩子自己数齿轮对，自己总结，这是齿轮比的铺垫。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【迁移】旋转灯箱、手表齿轮、自行车链条齿轮，都是齿轮传力。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【讲】马达的力靠齿轮一个咬一个传到要转的地方。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【作业】回家找一个会转的招牌或齿轮，下节课分享。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【收尾】今天每个小朋友都做出了旋转广告牌，还玩转了齿轮反向和惰轮，给自己鼓掌！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【回顾】学会了齿轮反向、手转判断啮合、惰轮换向。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【预告】备选入门课告一段落，接下来学更复杂的齿轮比和齿条。下课！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2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幻灯片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30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" name="Shape 31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4" name="Shape 3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" name="Shape 3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6" name="Shape 3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和内容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54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" name="Shape 5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0" name="Shape 5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1" name="Shape 5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2" name="Shape 5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节标题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59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5" name="Shape 60"/>
          <p:cNvSpPr txBox="1"/>
          <p:nvPr>
            <p:ph idx="1" type="body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Shape 6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7" name="Shape 6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8" name="Shape 6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两栏内容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1" name="Shape 10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2" name="Shape 11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3" name="Shape 1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4" name="Shape 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5" name="Shape 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较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5"/>
          <p:cNvSpPr txBox="1"/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8" name="Shape 36"/>
          <p:cNvSpPr txBox="1"/>
          <p:nvPr>
            <p:ph idx="1" type="body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39" name="Shape 37"/>
          <p:cNvSpPr txBox="1"/>
          <p:nvPr>
            <p:ph idx="2" type="body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0" name="Shape 3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41" name="Shape 39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2" name="Shape 4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3" name="Shape 4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4" name="Shape 4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仅标题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20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7" name="Shape 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8" name="Shape 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9" name="Shape 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空白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2" name="Shape 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3" name="Shape 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内容与标题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43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6" name="Shape 44"/>
          <p:cNvSpPr txBox="1"/>
          <p:nvPr>
            <p:ph idx="1" type="body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indent="-32385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57" name="Shape 45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58" name="Shape 4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9" name="Shape 4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0" name="Shape 4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图片与标题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24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3" name="Shape 25"/>
          <p:cNvSpPr/>
          <p:nvPr>
            <p:ph idx="2" type="pic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Shape 26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65" name="Shape 2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6" name="Shape 2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7" name="Shape 2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和竖排文字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4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0" name="Shape 50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1" name="Shape 5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2" name="Shape 5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3" name="Shape 5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竖排标题与文本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15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6" name="Shape 16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7" name="Shape 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8" name="Shape 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9" name="Shape 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_rels/slideMaster2.xml.rels><?xml version="1.0" encoding="UTF-8" standalone="yes"?><Relationships xmlns="http://schemas.openxmlformats.org/package/2006/relationships"><Relationship Id="rId1" Target="../theme/theme3.xml" Type="http://schemas.openxmlformats.org/officeDocument/2006/relationships/theme"/><Relationship Id="rId2" Target="../slideLayouts/slideLayout12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b="0" i="0" sz="3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7" name="Shape 2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Shape 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Shape 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Shape 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默认主题">
    <p:bg>
      <p:bgPr>
        <a:solidFill>
          <a:srgbClr val="FFFFFF">
            <a:alpha val="100000"/>
          </a:srgbClr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57483699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notesSlides/notesSlide1.xml" Type="http://schemas.openxmlformats.org/officeDocument/2006/relationships/notesSlide"/></Relationships>
</file>

<file path=ppt/slides/_rels/slide2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2.xml" Type="http://schemas.openxmlformats.org/officeDocument/2006/relationships/notesSlide"/></Relationships>
</file>

<file path=ppt/slides/_rels/slide3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3.xml" Type="http://schemas.openxmlformats.org/officeDocument/2006/relationships/notesSlide"/></Relationships>
</file>

<file path=ppt/slides/_rels/slide4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notesSlides/notesSlide4.xml" Type="http://schemas.openxmlformats.org/officeDocument/2006/relationships/notesSlide"/></Relationships>
</file>

<file path=ppt/slides/_rels/slide5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5.xml" Type="http://schemas.openxmlformats.org/officeDocument/2006/relationships/notesSlide"/></Relationships>
</file>

<file path=ppt/slides/_rels/slide6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6.xml" Type="http://schemas.openxmlformats.org/officeDocument/2006/relationships/notesSlide"/></Relationships>
</file>

<file path=ppt/slides/_rels/slide7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7.xml" Type="http://schemas.openxmlformats.org/officeDocument/2006/relationships/notesSlide"/></Relationships>
</file>

<file path=ppt/slides/_rels/slide8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8.xml" Type="http://schemas.openxmlformats.org/officeDocument/2006/relationships/notesSlide"/></Relationships>
</file>

<file path=ppt/slides/_rels/slide9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9.xml" Type="http://schemas.openxmlformats.org/officeDocument/2006/relationships/notesSlide"/></Relationships>
</file>

<file path=ppt/slides/_rels/slide10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10.xml" Type="http://schemas.openxmlformats.org/officeDocument/2006/relationships/notesSlide"/></Relationships>
</file>

<file path=ppt/slides/_rels/slide11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11.xml" Type="http://schemas.openxmlformats.org/officeDocument/2006/relationships/notesSlide"/></Relationships>
</file>

<file path=ppt/slides/_rels/slide12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notesSlides/notesSlide12.xml" Type="http://schemas.openxmlformats.org/officeDocument/2006/relationships/notesSlid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168400" y="1219200"/>
            <a:ext cx="6350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爱萝卜 S5 动力机械进阶 · 备选入门课 B3</a:t>
            </a:r>
            <a:endParaRPr lang="en-US" sz="1100"/>
          </a:p>
        </p:txBody>
      </p:sp>
      <p:sp>
        <p:nvSpPr>
          <p:cNvPr name="AutoShape 3" id="3"/>
          <p:cNvSpPr txBox="true"/>
          <p:nvPr/>
        </p:nvSpPr>
        <p:spPr>
          <a:xfrm rot="0" flipH="false" flipV="false">
            <a:off x="1117600" y="1905000"/>
            <a:ext cx="7620000" cy="1397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non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6400">
                <a:solidFill>
                  <a:srgbClr val="7C3AED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旋转广告牌</a:t>
            </a:r>
            <a:endParaRPr lang="en-US" sz="1100"/>
          </a:p>
        </p:txBody>
      </p:sp>
      <p:sp>
        <p:nvSpPr>
          <p:cNvPr name="AutoShape 4" id="4"/>
          <p:cNvSpPr txBox="true"/>
          <p:nvPr/>
        </p:nvSpPr>
        <p:spPr>
          <a:xfrm rot="0" flipH="false" flipV="false">
            <a:off x="1168400" y="3429000"/>
            <a:ext cx="7112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6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两个齿轮咬一咬，招牌反向转！</a:t>
            </a:r>
            <a:endParaRPr lang="en-US" sz="1100"/>
          </a:p>
        </p:txBody>
      </p:sp>
      <p:sp>
        <p:nvSpPr>
          <p:cNvPr name="AutoShape 5" id="5"/>
          <p:cNvSpPr txBox="true"/>
          <p:nvPr/>
        </p:nvSpPr>
        <p:spPr>
          <a:xfrm rot="0" flipH="false" flipV="false">
            <a:off x="1168400" y="4445000"/>
            <a:ext cx="7112000" cy="101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false" i="false" strike="noStrike" u="none" sz="20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第一次学齿轮传动：</a:t>
            </a:r>
            <a:endParaRPr lang="en-US" sz="1100"/>
          </a:p>
          <a:p>
            <a:pPr algn="l" marL="0" indent="0">
              <a:lnSpc>
                <a:spcPct val="116666"/>
              </a:lnSpc>
            </a:pPr>
            <a:r>
              <a:rPr lang="en-US" b="false" i="false" strike="noStrike" u="none" sz="20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一样大的齿轮反向转，加个惰轮又变同向！</a:t>
            </a:r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7620000" y="1524000"/>
            <a:ext cx="3556000" cy="3556000"/>
          </a:xfrm>
          <a:prstGeom prst="ellipse">
            <a:avLst/>
          </a:prstGeom>
          <a:solidFill>
            <a:srgbClr val="A78BFA">
              <a:alpha val="40000"/>
            </a:srgbClr>
          </a:solidFill>
          <a:ln w="635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7" id="7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0" flipH="false" flipV="false">
            <a:off x="8509000" y="2413000"/>
            <a:ext cx="1778000" cy="1778000"/>
          </a:xfrm>
          <a:prstGeom prst="rect">
            <a:avLst/>
          </a:prstGeom>
        </p:spPr>
      </p:pic>
      <p:sp>
        <p:nvSpPr>
          <p:cNvPr name="AutoShape 8" id="8"/>
          <p:cNvSpPr txBox="true"/>
          <p:nvPr/>
        </p:nvSpPr>
        <p:spPr>
          <a:xfrm rot="0" flipH="false" flipV="false">
            <a:off x="1168400" y="6070600"/>
            <a:ext cx="10160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500">
                <a:solidFill>
                  <a:srgbClr val="969EB2"/>
                </a:solidFill>
                <a:latin typeface="Noto Sans SC"/>
                <a:ea typeface="Noto Sans SC"/>
                <a:cs typeface="Noto Sans SC"/>
                <a:sym typeface="Noto Sans SC"/>
              </a:rPr>
              <a:t>建议年龄：一二年级 · 课堂用时：90 分钟 · 4C1E 授课流程</a:t>
            </a:r>
            <a:endParaRPr lang="en-US" sz="1100"/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016000" y="635000"/>
            <a:ext cx="10820400" cy="838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8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本讲目标 · 今天要学会 3 个本领</a:t>
            </a:r>
            <a:endParaRPr lang="en-US" sz="1100"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1016000" y="2032000"/>
            <a:ext cx="3200400" cy="3556000"/>
          </a:xfrm>
          <a:prstGeom prst="roundRect">
            <a:avLst>
              <a:gd name="adj" fmla="val 7142"/>
            </a:avLst>
          </a:prstGeom>
          <a:solidFill>
            <a:srgbClr val="A78BFA">
              <a:alpha val="30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4" id="4"/>
          <p:cNvSpPr txBox="true"/>
          <p:nvPr/>
        </p:nvSpPr>
        <p:spPr>
          <a:xfrm rot="0" flipH="false" flipV="false">
            <a:off x="1270000" y="2540000"/>
            <a:ext cx="2692400" cy="2794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16666"/>
              </a:lnSpc>
              <a:defRPr/>
            </a:pPr>
            <a:r>
              <a:rPr lang="en-US" b="false" i="false" strike="noStrike" u="none" sz="20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1 齿轮反向</a:t>
            </a:r>
            <a:endParaRPr lang="en-US" sz="1100"/>
          </a:p>
          <a:p>
            <a:pPr algn="ctr" marL="0" indent="0">
              <a:lnSpc>
                <a:spcPct val="116666"/>
              </a:lnSpc>
            </a:pPr>
            <a:r>
              <a:rPr lang="en-US" b="false" i="false" strike="noStrike" u="none" sz="20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一样大咬一起方向相反</a:t>
            </a:r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4495800" y="2032000"/>
            <a:ext cx="3200400" cy="3556000"/>
          </a:xfrm>
          <a:prstGeom prst="roundRect">
            <a:avLst>
              <a:gd name="adj" fmla="val 7142"/>
            </a:avLst>
          </a:prstGeom>
          <a:solidFill>
            <a:srgbClr val="F7D752">
              <a:alpha val="38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6" id="6"/>
          <p:cNvSpPr txBox="true"/>
          <p:nvPr/>
        </p:nvSpPr>
        <p:spPr>
          <a:xfrm rot="0" flipH="false" flipV="false">
            <a:off x="4749800" y="2540000"/>
            <a:ext cx="2692400" cy="2794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16666"/>
              </a:lnSpc>
              <a:defRPr/>
            </a:pPr>
            <a:r>
              <a:rPr lang="en-US" b="false" i="false" strike="noStrike" u="none" sz="20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2 判断啮合</a:t>
            </a:r>
            <a:endParaRPr lang="en-US" sz="1100"/>
          </a:p>
          <a:p>
            <a:pPr algn="ctr" marL="0" indent="0">
              <a:lnSpc>
                <a:spcPct val="116666"/>
              </a:lnSpc>
            </a:pPr>
            <a:r>
              <a:rPr lang="en-US" b="false" i="false" strike="noStrike" u="none" sz="20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手转一转齿咬紧</a:t>
            </a:r>
          </a:p>
        </p:txBody>
      </p:sp>
      <p:sp>
        <p:nvSpPr>
          <p:cNvPr name="AutoShape 7" id="7"/>
          <p:cNvSpPr/>
          <p:nvPr/>
        </p:nvSpPr>
        <p:spPr>
          <a:xfrm rot="0" flipH="false" flipV="false">
            <a:off x="7975600" y="2032000"/>
            <a:ext cx="3200400" cy="3556000"/>
          </a:xfrm>
          <a:prstGeom prst="roundRect">
            <a:avLst>
              <a:gd name="adj" fmla="val 7142"/>
            </a:avLst>
          </a:prstGeom>
          <a:solidFill>
            <a:srgbClr val="7C3AED">
              <a:alpha val="20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8" id="8"/>
          <p:cNvSpPr txBox="true"/>
          <p:nvPr/>
        </p:nvSpPr>
        <p:spPr>
          <a:xfrm rot="0" flipH="false" flipV="false">
            <a:off x="8229600" y="2540000"/>
            <a:ext cx="2692400" cy="2794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16666"/>
              </a:lnSpc>
              <a:defRPr/>
            </a:pPr>
            <a:r>
              <a:rPr lang="en-US" b="false" i="false" strike="noStrike" u="none" sz="20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3 惰轮换向</a:t>
            </a:r>
            <a:endParaRPr lang="en-US" sz="1100"/>
          </a:p>
          <a:p>
            <a:pPr algn="ctr" marL="0" indent="0">
              <a:lnSpc>
                <a:spcPct val="116666"/>
              </a:lnSpc>
            </a:pPr>
            <a:r>
              <a:rPr lang="en-US" b="false" i="false" strike="noStrike" u="none" sz="20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中间加小齿轮改方向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016000" y="635000"/>
            <a:ext cx="10820400" cy="838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8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联系 · 街边那些会转的招牌</a:t>
            </a:r>
            <a:endParaRPr lang="en-US" sz="1100"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1016000" y="2032000"/>
            <a:ext cx="3200400" cy="1397000"/>
          </a:xfrm>
          <a:prstGeom prst="roundRect">
            <a:avLst>
              <a:gd name="adj" fmla="val 14545"/>
            </a:avLst>
          </a:prstGeom>
          <a:solidFill>
            <a:srgbClr val="A78BFA">
              <a:alpha val="30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4" id="4"/>
          <p:cNvSpPr txBox="true"/>
          <p:nvPr/>
        </p:nvSpPr>
        <p:spPr>
          <a:xfrm rot="0" flipH="false" flipV="false">
            <a:off x="1320800" y="2349500"/>
            <a:ext cx="26416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08333"/>
              </a:lnSpc>
              <a:defRPr/>
            </a:pPr>
            <a:r>
              <a:rPr lang="en-US" b="false" i="false" strike="noStrike" u="none" sz="19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旋转灯箱</a:t>
            </a:r>
            <a:br>
              <a:rPr lang="en-US" b="false" i="false" strike="noStrike" u="none" sz="19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</a:br>
            <a:r>
              <a:rPr lang="en-US" b="false" i="false" strike="noStrike" u="none" sz="19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门口慢慢转</a:t>
            </a:r>
            <a:endParaRPr lang="en-US" sz="1100"/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4495800" y="2032000"/>
            <a:ext cx="3200400" cy="1397000"/>
          </a:xfrm>
          <a:prstGeom prst="roundRect">
            <a:avLst>
              <a:gd name="adj" fmla="val 14545"/>
            </a:avLst>
          </a:prstGeom>
          <a:solidFill>
            <a:srgbClr val="F7D752">
              <a:alpha val="38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6" id="6"/>
          <p:cNvSpPr txBox="true"/>
          <p:nvPr/>
        </p:nvSpPr>
        <p:spPr>
          <a:xfrm rot="0" flipH="false" flipV="false">
            <a:off x="4800600" y="2349500"/>
            <a:ext cx="26416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08333"/>
              </a:lnSpc>
              <a:defRPr/>
            </a:pPr>
            <a:r>
              <a:rPr lang="en-US" b="false" i="false" strike="noStrike" u="none" sz="19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圆形旋转招牌</a:t>
            </a:r>
            <a:br>
              <a:rPr lang="en-US" b="false" i="false" strike="noStrike" u="none" sz="19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</a:br>
            <a:r>
              <a:rPr lang="en-US" b="false" i="false" strike="noStrike" u="none" sz="19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写着店名</a:t>
            </a:r>
            <a:endParaRPr lang="en-US" sz="1100"/>
          </a:p>
        </p:txBody>
      </p:sp>
      <p:sp>
        <p:nvSpPr>
          <p:cNvPr name="AutoShape 7" id="7"/>
          <p:cNvSpPr/>
          <p:nvPr/>
        </p:nvSpPr>
        <p:spPr>
          <a:xfrm rot="0" flipH="false" flipV="false">
            <a:off x="7975600" y="2032000"/>
            <a:ext cx="3200400" cy="1397000"/>
          </a:xfrm>
          <a:prstGeom prst="roundRect">
            <a:avLst>
              <a:gd name="adj" fmla="val 14545"/>
            </a:avLst>
          </a:prstGeom>
          <a:solidFill>
            <a:srgbClr val="7C3AED">
              <a:alpha val="18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8" id="8"/>
          <p:cNvSpPr txBox="true"/>
          <p:nvPr/>
        </p:nvSpPr>
        <p:spPr>
          <a:xfrm rot="0" flipH="false" flipV="false">
            <a:off x="8280400" y="2349500"/>
            <a:ext cx="26416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08333"/>
              </a:lnSpc>
              <a:defRPr/>
            </a:pPr>
            <a:r>
              <a:rPr lang="en-US" b="false" i="false" strike="noStrike" u="none" sz="19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手表齿轮</a:t>
            </a:r>
            <a:br>
              <a:rPr lang="en-US" b="false" i="false" strike="noStrike" u="none" sz="19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</a:br>
            <a:r>
              <a:rPr lang="en-US" b="false" i="false" strike="noStrike" u="none" sz="19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一个咬一个</a:t>
            </a:r>
            <a:endParaRPr lang="en-US" sz="1100"/>
          </a:p>
        </p:txBody>
      </p:sp>
      <p:sp>
        <p:nvSpPr>
          <p:cNvPr name="AutoShape 9" id="9"/>
          <p:cNvSpPr/>
          <p:nvPr/>
        </p:nvSpPr>
        <p:spPr>
          <a:xfrm rot="0" flipH="false" flipV="false">
            <a:off x="1016000" y="3937000"/>
            <a:ext cx="10160000" cy="2413000"/>
          </a:xfrm>
          <a:prstGeom prst="roundRect">
            <a:avLst>
              <a:gd name="adj" fmla="val 9473"/>
            </a:avLst>
          </a:prstGeom>
          <a:solidFill>
            <a:srgbClr val="FFFFFF">
              <a:alpha val="100000"/>
            </a:srgbClr>
          </a:solidFill>
          <a:ln w="50800" cmpd="sng" cap="flat">
            <a:solidFill>
              <a:srgbClr val="A78BFA">
                <a:alpha val="100000"/>
              </a:srgbClr>
            </a:solidFill>
            <a:prstDash val="dash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0" id="10"/>
          <p:cNvSpPr txBox="true"/>
          <p:nvPr/>
        </p:nvSpPr>
        <p:spPr>
          <a:xfrm rot="0" flipH="false" flipV="false">
            <a:off x="1422400" y="4254500"/>
            <a:ext cx="9398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22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边看边想：转动是怎么从马达传到招牌上的？</a:t>
            </a:r>
            <a:endParaRPr lang="en-US" sz="1100"/>
          </a:p>
        </p:txBody>
      </p:sp>
      <p:sp>
        <p:nvSpPr>
          <p:cNvPr name="AutoShape 11" id="11"/>
          <p:cNvSpPr txBox="true"/>
          <p:nvPr/>
        </p:nvSpPr>
        <p:spPr>
          <a:xfrm rot="0" flipH="false" flipV="false">
            <a:off x="1422400" y="4953000"/>
            <a:ext cx="9398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20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马达转一个东西，旁边那个东西也跟着转——靠的是什么？</a:t>
            </a:r>
            <a:endParaRPr lang="en-US" sz="1100"/>
          </a:p>
        </p:txBody>
      </p:sp>
      <p:sp>
        <p:nvSpPr>
          <p:cNvPr name="AutoShape 12" id="12"/>
          <p:cNvSpPr txBox="true"/>
          <p:nvPr/>
        </p:nvSpPr>
        <p:spPr>
          <a:xfrm rot="0" flipH="false" flipV="false">
            <a:off x="1422400" y="5588000"/>
            <a:ext cx="9398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20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今天我们用两个齿轮，把力从一个地方传到另一个地方！</a:t>
            </a:r>
            <a:endParaRPr lang="en-US" sz="1100"/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016000" y="635000"/>
            <a:ext cx="10820400" cy="838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8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联系 · 看看齿轮怎么反着转</a:t>
            </a:r>
            <a:endParaRPr lang="en-US" sz="1100"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1016000" y="2032000"/>
            <a:ext cx="4826000" cy="2794000"/>
          </a:xfrm>
          <a:prstGeom prst="roundRect">
            <a:avLst>
              <a:gd name="adj" fmla="val 7272"/>
            </a:avLst>
          </a:prstGeom>
          <a:solidFill>
            <a:srgbClr val="A78BFA">
              <a:alpha val="30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0" flipH="false" flipV="false">
            <a:off x="2921000" y="2794000"/>
            <a:ext cx="1016000" cy="1016000"/>
          </a:xfrm>
          <a:prstGeom prst="rect">
            <a:avLst/>
          </a:prstGeom>
        </p:spPr>
      </p:pic>
      <p:sp>
        <p:nvSpPr>
          <p:cNvPr name="AutoShape 5" id="5"/>
          <p:cNvSpPr txBox="true"/>
          <p:nvPr/>
        </p:nvSpPr>
        <p:spPr>
          <a:xfrm rot="0" flipH="false" flipV="false">
            <a:off x="1270000" y="3937000"/>
            <a:ext cx="4318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18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乐高齿轮：为啥反着转？</a:t>
            </a:r>
            <a:endParaRPr lang="en-US" sz="1100"/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6350000" y="2032000"/>
            <a:ext cx="4826000" cy="2794000"/>
          </a:xfrm>
          <a:prstGeom prst="roundRect">
            <a:avLst>
              <a:gd name="adj" fmla="val 7272"/>
            </a:avLst>
          </a:prstGeom>
          <a:solidFill>
            <a:srgbClr val="F7D752">
              <a:alpha val="38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7" id="7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0" flipH="false" flipV="false">
            <a:off x="8255000" y="2794000"/>
            <a:ext cx="1016000" cy="1016000"/>
          </a:xfrm>
          <a:prstGeom prst="rect">
            <a:avLst/>
          </a:prstGeom>
        </p:spPr>
      </p:pic>
      <p:sp>
        <p:nvSpPr>
          <p:cNvPr name="AutoShape 8" id="8"/>
          <p:cNvSpPr txBox="true"/>
          <p:nvPr/>
        </p:nvSpPr>
        <p:spPr>
          <a:xfrm rot="0" flipH="false" flipV="false">
            <a:off x="6604000" y="3937000"/>
            <a:ext cx="4318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18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中间加个小齿轮就同向！</a:t>
            </a:r>
            <a:endParaRPr lang="en-US" sz="1100"/>
          </a:p>
        </p:txBody>
      </p:sp>
      <p:sp>
        <p:nvSpPr>
          <p:cNvPr name="AutoShape 9" id="9"/>
          <p:cNvSpPr txBox="true"/>
          <p:nvPr/>
        </p:nvSpPr>
        <p:spPr>
          <a:xfrm rot="0" flipH="false" flipV="false">
            <a:off x="1016000" y="5334000"/>
            <a:ext cx="10160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false" i="false" strike="noStrike" u="none" sz="20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看完想一想：两个齿轮方向一样吗？中间加个小齿轮后又怎样了？</a:t>
            </a:r>
            <a:endParaRPr lang="en-US" sz="1100"/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016000" y="635000"/>
            <a:ext cx="10820400" cy="838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8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建构 · 第1步 认识齿轮零件</a:t>
            </a:r>
            <a:endParaRPr lang="en-US" sz="1100"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1016000" y="1905000"/>
            <a:ext cx="3048000" cy="1524000"/>
          </a:xfrm>
          <a:prstGeom prst="roundRect">
            <a:avLst>
              <a:gd name="adj" fmla="val 11666"/>
            </a:avLst>
          </a:prstGeom>
          <a:solidFill>
            <a:srgbClr val="7C3AED">
              <a:alpha val="18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4" id="4"/>
          <p:cNvSpPr txBox="true"/>
          <p:nvPr/>
        </p:nvSpPr>
        <p:spPr>
          <a:xfrm rot="0" flipH="false" flipV="false">
            <a:off x="1143000" y="2349500"/>
            <a:ext cx="2794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18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24齿齿轮 ×2</a:t>
            </a:r>
            <a:endParaRPr lang="en-US" sz="1100"/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4572000" y="1905000"/>
            <a:ext cx="2540000" cy="1524000"/>
          </a:xfrm>
          <a:prstGeom prst="roundRect">
            <a:avLst>
              <a:gd name="adj" fmla="val 11666"/>
            </a:avLst>
          </a:prstGeom>
          <a:solidFill>
            <a:srgbClr val="F7D752">
              <a:alpha val="38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6" id="6"/>
          <p:cNvSpPr txBox="true"/>
          <p:nvPr/>
        </p:nvSpPr>
        <p:spPr>
          <a:xfrm rot="0" flipH="false" flipV="false">
            <a:off x="4699000" y="2349500"/>
            <a:ext cx="2286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18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16齿惰轮 ×1</a:t>
            </a:r>
            <a:endParaRPr lang="en-US" sz="1100"/>
          </a:p>
        </p:txBody>
      </p:sp>
      <p:sp>
        <p:nvSpPr>
          <p:cNvPr name="AutoShape 7" id="7"/>
          <p:cNvSpPr/>
          <p:nvPr/>
        </p:nvSpPr>
        <p:spPr>
          <a:xfrm rot="0" flipH="false" flipV="false">
            <a:off x="7620000" y="1905000"/>
            <a:ext cx="3556000" cy="1524000"/>
          </a:xfrm>
          <a:prstGeom prst="roundRect">
            <a:avLst>
              <a:gd name="adj" fmla="val 11666"/>
            </a:avLst>
          </a:prstGeom>
          <a:solidFill>
            <a:srgbClr val="A78BFA">
              <a:alpha val="30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8" id="8"/>
          <p:cNvSpPr txBox="true"/>
          <p:nvPr/>
        </p:nvSpPr>
        <p:spPr>
          <a:xfrm rot="0" flipH="false" flipV="false">
            <a:off x="7747000" y="2349500"/>
            <a:ext cx="3302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18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轴×4 轴套×6 梁×6</a:t>
            </a:r>
            <a:endParaRPr lang="en-US" sz="1100"/>
          </a:p>
        </p:txBody>
      </p:sp>
      <p:sp>
        <p:nvSpPr>
          <p:cNvPr name="AutoShape 9" id="9"/>
          <p:cNvSpPr/>
          <p:nvPr/>
        </p:nvSpPr>
        <p:spPr>
          <a:xfrm rot="0" flipH="false" flipV="false">
            <a:off x="1016000" y="3937000"/>
            <a:ext cx="10160000" cy="2413000"/>
          </a:xfrm>
          <a:prstGeom prst="roundRect">
            <a:avLst>
              <a:gd name="adj" fmla="val 9473"/>
            </a:avLst>
          </a:prstGeom>
          <a:solidFill>
            <a:srgbClr val="FFFFFF">
              <a:alpha val="100000"/>
            </a:srgbClr>
          </a:solidFill>
          <a:ln w="50800" cmpd="sng" cap="flat">
            <a:solidFill>
              <a:srgbClr val="7C3AED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0" id="10"/>
          <p:cNvSpPr txBox="true"/>
          <p:nvPr/>
        </p:nvSpPr>
        <p:spPr>
          <a:xfrm rot="0" flipH="false" flipV="false">
            <a:off x="1422400" y="4254500"/>
            <a:ext cx="9398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2200">
                <a:solidFill>
                  <a:srgbClr val="7C3AED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重点摸一摸齿轮的齿</a:t>
            </a:r>
            <a:endParaRPr lang="en-US" sz="1100"/>
          </a:p>
        </p:txBody>
      </p:sp>
      <p:sp>
        <p:nvSpPr>
          <p:cNvPr name="AutoShape 11" id="11"/>
          <p:cNvSpPr txBox="true"/>
          <p:nvPr/>
        </p:nvSpPr>
        <p:spPr>
          <a:xfrm rot="0" flipH="false" flipV="false">
            <a:off x="1422400" y="4889500"/>
            <a:ext cx="9398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9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两个24齿一样大，16齿小一点是惰轮。齿和齿要能咬在一起。</a:t>
            </a:r>
            <a:endParaRPr lang="en-US" sz="1100"/>
          </a:p>
        </p:txBody>
      </p:sp>
      <p:sp>
        <p:nvSpPr>
          <p:cNvPr name="AutoShape 12" id="12"/>
          <p:cNvSpPr txBox="true"/>
          <p:nvPr/>
        </p:nvSpPr>
        <p:spPr>
          <a:xfrm rot="0" flipH="false" flipV="false">
            <a:off x="1422400" y="5524500"/>
            <a:ext cx="9398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9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让孩子把两个齿轮对着齿转一转，感受齿咬齿。</a:t>
            </a:r>
            <a:endParaRPr lang="en-US" sz="1100"/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016000" y="635000"/>
            <a:ext cx="10820400" cy="838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8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建构 · 第2步 立柱横梁+装马达齿轮</a:t>
            </a:r>
            <a:endParaRPr lang="en-US" sz="1100"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1016000" y="1905000"/>
            <a:ext cx="4826000" cy="4064000"/>
          </a:xfrm>
          <a:prstGeom prst="roundRect">
            <a:avLst>
              <a:gd name="adj" fmla="val 5000"/>
            </a:avLst>
          </a:prstGeom>
          <a:solidFill>
            <a:srgbClr val="A78BFA">
              <a:alpha val="20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4" id="4"/>
          <p:cNvSpPr txBox="true"/>
          <p:nvPr/>
        </p:nvSpPr>
        <p:spPr>
          <a:xfrm rot="0" flipH="false" flipV="false">
            <a:off x="1397000" y="2286000"/>
            <a:ext cx="4064000" cy="355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33333"/>
              </a:lnSpc>
              <a:defRPr/>
            </a:pPr>
            <a:r>
              <a:rPr lang="en-US" b="false" i="false" strike="noStrike" u="none" sz="19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① 两根立柱撑住横梁</a:t>
            </a:r>
            <a:endParaRPr lang="en-US" sz="1100"/>
          </a:p>
          <a:p>
            <a:pPr algn="l" marL="0" indent="0">
              <a:lnSpc>
                <a:spcPct val="133333"/>
              </a:lnSpc>
            </a:pPr>
            <a:r>
              <a:rPr lang="en-US" b="false" i="false" strike="noStrike" u="none" sz="19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② 底座拼稳</a:t>
            </a:r>
          </a:p>
          <a:p>
            <a:pPr algn="l" marL="0" indent="0">
              <a:lnSpc>
                <a:spcPct val="133333"/>
              </a:lnSpc>
            </a:pPr>
            <a:r>
              <a:rPr lang="en-US" b="false" i="false" strike="noStrike" u="none" sz="19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③ 马达装横梁上</a:t>
            </a:r>
          </a:p>
          <a:p>
            <a:pPr algn="l" marL="0" indent="0">
              <a:lnSpc>
                <a:spcPct val="133333"/>
              </a:lnSpc>
            </a:pPr>
            <a:r>
              <a:rPr lang="en-US" b="false" i="false" strike="noStrike" u="none" sz="19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④ 第一个24齿齿轮装马达轴上</a:t>
            </a:r>
          </a:p>
          <a:p>
            <a:pPr algn="l" marL="0" indent="0">
              <a:lnSpc>
                <a:spcPct val="133333"/>
              </a:lnSpc>
            </a:pPr>
            <a:r>
              <a:rPr lang="en-US" b="false" i="false" strike="noStrike" u="none" sz="19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⑤ 轴套把齿轮固定不晃</a:t>
            </a:r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6350000" y="1905000"/>
            <a:ext cx="4826000" cy="1905000"/>
          </a:xfrm>
          <a:prstGeom prst="roundRect">
            <a:avLst>
              <a:gd name="adj" fmla="val 9333"/>
            </a:avLst>
          </a:prstGeom>
          <a:solidFill>
            <a:srgbClr val="7C3AED">
              <a:alpha val="18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6" id="6"/>
          <p:cNvSpPr txBox="true"/>
          <p:nvPr/>
        </p:nvSpPr>
        <p:spPr>
          <a:xfrm rot="0" flipH="false" flipV="false">
            <a:off x="6604000" y="2260600"/>
            <a:ext cx="4318000" cy="1397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⚙ 马达一通电，第一个橙色齿轮就跟着马达转起来啦。</a:t>
            </a:r>
            <a:endParaRPr lang="en-US" sz="1100"/>
          </a:p>
        </p:txBody>
      </p:sp>
      <p:sp>
        <p:nvSpPr>
          <p:cNvPr name="AutoShape 7" id="7"/>
          <p:cNvSpPr/>
          <p:nvPr/>
        </p:nvSpPr>
        <p:spPr>
          <a:xfrm rot="0" flipH="false" flipV="false">
            <a:off x="6350000" y="4064000"/>
            <a:ext cx="4826000" cy="1905000"/>
          </a:xfrm>
          <a:prstGeom prst="roundRect">
            <a:avLst>
              <a:gd name="adj" fmla="val 9333"/>
            </a:avLst>
          </a:prstGeom>
          <a:solidFill>
            <a:srgbClr val="FFFFFF">
              <a:alpha val="100000"/>
            </a:srgbClr>
          </a:solidFill>
          <a:ln w="50800" cmpd="sng" cap="flat">
            <a:solidFill>
              <a:srgbClr val="7C3AED">
                <a:alpha val="100000"/>
              </a:srgbClr>
            </a:solidFill>
            <a:prstDash val="dash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8" id="8"/>
          <p:cNvSpPr txBox="true"/>
          <p:nvPr/>
        </p:nvSpPr>
        <p:spPr>
          <a:xfrm rot="0" flipH="false" flipV="false">
            <a:off x="6604000" y="4445000"/>
            <a:ext cx="4318000" cy="1270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8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⚠ 立柱一高一低横梁会斜，两根一样高才端正。</a:t>
            </a:r>
            <a:endParaRPr lang="en-US" sz="1100"/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016000" y="635000"/>
            <a:ext cx="10820400" cy="838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8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建构 · 第3步 第二个齿轮咬在一起</a:t>
            </a:r>
            <a:endParaRPr lang="en-US" sz="1100"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1016000" y="1905000"/>
            <a:ext cx="4826000" cy="4064000"/>
          </a:xfrm>
          <a:prstGeom prst="roundRect">
            <a:avLst>
              <a:gd name="adj" fmla="val 5000"/>
            </a:avLst>
          </a:prstGeom>
          <a:solidFill>
            <a:srgbClr val="F7D752">
              <a:alpha val="25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4" id="4"/>
          <p:cNvSpPr txBox="true"/>
          <p:nvPr/>
        </p:nvSpPr>
        <p:spPr>
          <a:xfrm rot="0" flipH="false" flipV="false">
            <a:off x="1397000" y="2286000"/>
            <a:ext cx="4064000" cy="355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33333"/>
              </a:lnSpc>
              <a:defRPr/>
            </a:pPr>
            <a:r>
              <a:rPr lang="en-US" b="false" i="false" strike="noStrike" u="none" sz="19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① 穿第二根轴，装第二个24齿</a:t>
            </a:r>
            <a:endParaRPr lang="en-US" sz="1100"/>
          </a:p>
          <a:p>
            <a:pPr algn="l" marL="0" indent="0">
              <a:lnSpc>
                <a:spcPct val="133333"/>
              </a:lnSpc>
            </a:pPr>
            <a:r>
              <a:rPr lang="en-US" b="false" i="false" strike="noStrike" u="none" sz="19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② 移近，让两齿轮齿咬在一起</a:t>
            </a:r>
          </a:p>
          <a:p>
            <a:pPr algn="l" marL="0" indent="0">
              <a:lnSpc>
                <a:spcPct val="133333"/>
              </a:lnSpc>
            </a:pPr>
            <a:r>
              <a:rPr lang="en-US" b="false" i="false" strike="noStrike" u="none" sz="19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③ 太远咬不上白转</a:t>
            </a:r>
          </a:p>
          <a:p>
            <a:pPr algn="l" marL="0" indent="0">
              <a:lnSpc>
                <a:spcPct val="133333"/>
              </a:lnSpc>
            </a:pPr>
            <a:r>
              <a:rPr lang="en-US" b="false" i="false" strike="noStrike" u="none" sz="19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④ 太近会卡住</a:t>
            </a:r>
          </a:p>
          <a:p>
            <a:pPr algn="l" marL="0" indent="0">
              <a:lnSpc>
                <a:spcPct val="133333"/>
              </a:lnSpc>
            </a:pPr>
            <a:r>
              <a:rPr lang="en-US" b="false" i="false" strike="noStrike" u="none" sz="19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⑤ 用手转一转，齿咬紧不卡就对</a:t>
            </a:r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6350000" y="1905000"/>
            <a:ext cx="4826000" cy="1905000"/>
          </a:xfrm>
          <a:prstGeom prst="roundRect">
            <a:avLst>
              <a:gd name="adj" fmla="val 9333"/>
            </a:avLst>
          </a:prstGeom>
          <a:solidFill>
            <a:srgbClr val="E11D48">
              <a:alpha val="12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6" id="6"/>
          <p:cNvSpPr txBox="true"/>
          <p:nvPr/>
        </p:nvSpPr>
        <p:spPr>
          <a:xfrm rot="0" flipH="false" flipV="false">
            <a:off x="6604000" y="2260600"/>
            <a:ext cx="4318000" cy="1397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⚙ 关键！两个一样大的齿咬紧，一个顺时针，另一个就逆时针。</a:t>
            </a:r>
            <a:endParaRPr lang="en-US" sz="1100"/>
          </a:p>
        </p:txBody>
      </p:sp>
      <p:sp>
        <p:nvSpPr>
          <p:cNvPr name="AutoShape 7" id="7"/>
          <p:cNvSpPr/>
          <p:nvPr/>
        </p:nvSpPr>
        <p:spPr>
          <a:xfrm rot="0" flipH="false" flipV="false">
            <a:off x="6350000" y="4064000"/>
            <a:ext cx="4826000" cy="1905000"/>
          </a:xfrm>
          <a:prstGeom prst="roundRect">
            <a:avLst>
              <a:gd name="adj" fmla="val 9333"/>
            </a:avLst>
          </a:prstGeom>
          <a:solidFill>
            <a:srgbClr val="FFFFFF">
              <a:alpha val="100000"/>
            </a:srgbClr>
          </a:solidFill>
          <a:ln w="50800" cmpd="sng" cap="flat">
            <a:solidFill>
              <a:srgbClr val="7C3AED">
                <a:alpha val="100000"/>
              </a:srgbClr>
            </a:solidFill>
            <a:prstDash val="dash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8" id="8"/>
          <p:cNvSpPr txBox="true"/>
          <p:nvPr/>
        </p:nvSpPr>
        <p:spPr>
          <a:xfrm rot="0" flipH="false" flipV="false">
            <a:off x="6604000" y="4445000"/>
            <a:ext cx="4318000" cy="1270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8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⚠ 这是今天重点。手转一转：转得动、齿咬紧、不卡，才算啮合好。</a:t>
            </a:r>
            <a:endParaRPr lang="en-US" sz="1100"/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016000" y="635000"/>
            <a:ext cx="10820400" cy="838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8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建构 · 第4步 装面板，加惰轮变同向</a:t>
            </a:r>
            <a:endParaRPr lang="en-US" sz="1100"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1016000" y="1905000"/>
            <a:ext cx="4826000" cy="4064000"/>
          </a:xfrm>
          <a:prstGeom prst="roundRect">
            <a:avLst>
              <a:gd name="adj" fmla="val 5000"/>
            </a:avLst>
          </a:prstGeom>
          <a:solidFill>
            <a:srgbClr val="A78BFA">
              <a:alpha val="20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4" id="4"/>
          <p:cNvSpPr txBox="true"/>
          <p:nvPr/>
        </p:nvSpPr>
        <p:spPr>
          <a:xfrm rot="0" flipH="false" flipV="false">
            <a:off x="1397000" y="2286000"/>
            <a:ext cx="4064000" cy="355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33333"/>
              </a:lnSpc>
              <a:defRPr/>
            </a:pPr>
            <a:r>
              <a:rPr lang="en-US" b="false" i="false" strike="noStrike" u="none" sz="19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① 两块面板装在两个齿轮轴上</a:t>
            </a:r>
            <a:endParaRPr lang="en-US" sz="1100"/>
          </a:p>
          <a:p>
            <a:pPr algn="l" marL="0" indent="0">
              <a:lnSpc>
                <a:spcPct val="133333"/>
              </a:lnSpc>
            </a:pPr>
            <a:r>
              <a:rPr lang="en-US" b="false" i="false" strike="noStrike" u="none" sz="19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② 通电看：一个左转一个右转</a:t>
            </a:r>
          </a:p>
          <a:p>
            <a:pPr algn="l" marL="0" indent="0">
              <a:lnSpc>
                <a:spcPct val="133333"/>
              </a:lnSpc>
            </a:pPr>
            <a:r>
              <a:rPr lang="en-US" b="false" i="false" strike="noStrike" u="none" sz="19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③ 中间加16齿惰轮</a:t>
            </a:r>
          </a:p>
          <a:p>
            <a:pPr algn="l" marL="0" indent="0">
              <a:lnSpc>
                <a:spcPct val="133333"/>
              </a:lnSpc>
            </a:pPr>
            <a:r>
              <a:rPr lang="en-US" b="false" i="false" strike="noStrike" u="none" sz="19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④ 再通电：两块变成同向转</a:t>
            </a:r>
          </a:p>
          <a:p>
            <a:pPr algn="l" marL="0" indent="0">
              <a:lnSpc>
                <a:spcPct val="133333"/>
              </a:lnSpc>
            </a:pPr>
            <a:r>
              <a:rPr lang="en-US" b="false" i="false" strike="noStrike" u="none" sz="19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⑤ 像街边旋转招牌！</a:t>
            </a:r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6350000" y="1905000"/>
            <a:ext cx="4826000" cy="1905000"/>
          </a:xfrm>
          <a:prstGeom prst="roundRect">
            <a:avLst>
              <a:gd name="adj" fmla="val 9333"/>
            </a:avLst>
          </a:prstGeom>
          <a:solidFill>
            <a:srgbClr val="F7D752">
              <a:alpha val="38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6" id="6"/>
          <p:cNvSpPr txBox="true"/>
          <p:nvPr/>
        </p:nvSpPr>
        <p:spPr>
          <a:xfrm rot="0" flipH="false" flipV="false">
            <a:off x="6604000" y="2260600"/>
            <a:ext cx="4318000" cy="1397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⚙ 惰轮是传话员：不改快慢，只把方向再翻一次，两个就同向了！</a:t>
            </a:r>
            <a:endParaRPr lang="en-US" sz="1100"/>
          </a:p>
        </p:txBody>
      </p:sp>
      <p:sp>
        <p:nvSpPr>
          <p:cNvPr name="AutoShape 7" id="7"/>
          <p:cNvSpPr/>
          <p:nvPr/>
        </p:nvSpPr>
        <p:spPr>
          <a:xfrm rot="0" flipH="false" flipV="false">
            <a:off x="6350000" y="4064000"/>
            <a:ext cx="4826000" cy="1905000"/>
          </a:xfrm>
          <a:prstGeom prst="roundRect">
            <a:avLst>
              <a:gd name="adj" fmla="val 9333"/>
            </a:avLst>
          </a:prstGeom>
          <a:solidFill>
            <a:srgbClr val="7C3AED">
              <a:alpha val="18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8" id="8"/>
          <p:cNvSpPr txBox="true"/>
          <p:nvPr/>
        </p:nvSpPr>
        <p:spPr>
          <a:xfrm rot="0" flipH="false" flipV="false">
            <a:off x="6604000" y="4445000"/>
            <a:ext cx="4318000" cy="1270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🏆 总结：齿轮把马达的力一个咬一个传到招牌，招牌就转啦！</a:t>
            </a:r>
            <a:endParaRPr lang="en-US" sz="1100"/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016000" y="635000"/>
            <a:ext cx="10820400" cy="838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8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反思 · 今天学会了什么？</a:t>
            </a:r>
            <a:endParaRPr lang="en-US" sz="1100"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1016000" y="1905000"/>
            <a:ext cx="4953000" cy="4064000"/>
          </a:xfrm>
          <a:prstGeom prst="roundRect">
            <a:avLst>
              <a:gd name="adj" fmla="val 5000"/>
            </a:avLst>
          </a:prstGeom>
          <a:solidFill>
            <a:srgbClr val="A78BFA">
              <a:alpha val="20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4" id="4"/>
          <p:cNvSpPr txBox="true"/>
          <p:nvPr/>
        </p:nvSpPr>
        <p:spPr>
          <a:xfrm rot="0" flipH="false" flipV="false">
            <a:off x="1397000" y="2286000"/>
            <a:ext cx="4191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22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知识小结</a:t>
            </a:r>
            <a:endParaRPr lang="en-US" sz="1100"/>
          </a:p>
        </p:txBody>
      </p:sp>
      <p:sp>
        <p:nvSpPr>
          <p:cNvPr name="AutoShape 5" id="5"/>
          <p:cNvSpPr txBox="true"/>
          <p:nvPr/>
        </p:nvSpPr>
        <p:spPr>
          <a:xfrm rot="0" flipH="false" flipV="false">
            <a:off x="1397000" y="2984500"/>
            <a:ext cx="4191000" cy="2794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41666"/>
              </a:lnSpc>
              <a:defRPr/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✓ 一样大齿轮：同速反向</a:t>
            </a:r>
            <a:endParaRPr lang="en-US" sz="1100"/>
          </a:p>
          <a:p>
            <a:pPr algn="l" marL="0" indent="0">
              <a:lnSpc>
                <a:spcPct val="141666"/>
              </a:lnSpc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✓ 手转判断咬没咬住</a:t>
            </a:r>
          </a:p>
          <a:p>
            <a:pPr algn="l" marL="0" indent="0">
              <a:lnSpc>
                <a:spcPct val="141666"/>
              </a:lnSpc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✓ 惰轮只换向不改速</a:t>
            </a:r>
          </a:p>
          <a:p>
            <a:pPr algn="l" marL="0" indent="0">
              <a:lnSpc>
                <a:spcPct val="141666"/>
              </a:lnSpc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✓ 每多咬一对，方向翻一次</a:t>
            </a:r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6223000" y="1905000"/>
            <a:ext cx="4953000" cy="4064000"/>
          </a:xfrm>
          <a:prstGeom prst="roundRect">
            <a:avLst>
              <a:gd name="adj" fmla="val 5000"/>
            </a:avLst>
          </a:prstGeom>
          <a:solidFill>
            <a:srgbClr val="F7D752">
              <a:alpha val="30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7" id="7"/>
          <p:cNvSpPr txBox="true"/>
          <p:nvPr/>
        </p:nvSpPr>
        <p:spPr>
          <a:xfrm rot="0" flipH="false" flipV="false">
            <a:off x="6604000" y="2286000"/>
            <a:ext cx="4191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22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容易错的地方</a:t>
            </a:r>
            <a:endParaRPr lang="en-US" sz="1100"/>
          </a:p>
        </p:txBody>
      </p:sp>
      <p:sp>
        <p:nvSpPr>
          <p:cNvPr name="AutoShape 8" id="8"/>
          <p:cNvSpPr txBox="true"/>
          <p:nvPr/>
        </p:nvSpPr>
        <p:spPr>
          <a:xfrm rot="0" flipH="false" flipV="false">
            <a:off x="6604000" y="2984500"/>
            <a:ext cx="4191000" cy="2794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41666"/>
              </a:lnSpc>
              <a:defRPr/>
            </a:pPr>
            <a:r>
              <a:rPr lang="en-US" b="false" i="false" strike="noStrike" u="none" sz="19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✗ 齿轮太远咬不上白转</a:t>
            </a:r>
            <a:endParaRPr lang="en-US" sz="1100"/>
          </a:p>
          <a:p>
            <a:pPr algn="l" marL="0" indent="0">
              <a:lnSpc>
                <a:spcPct val="141666"/>
              </a:lnSpc>
            </a:pPr>
            <a:r>
              <a:rPr lang="en-US" b="false" i="false" strike="noStrike" u="none" sz="19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✗ 太近卡死转不动</a:t>
            </a:r>
          </a:p>
          <a:p>
            <a:pPr algn="l" marL="0" indent="0">
              <a:lnSpc>
                <a:spcPct val="141666"/>
              </a:lnSpc>
            </a:pPr>
            <a:r>
              <a:rPr lang="en-US" b="false" i="false" strike="noStrike" u="none" sz="19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✗ 忘加惰轮就以为应该同向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016000" y="635000"/>
            <a:ext cx="10820400" cy="838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8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延续 · 加第三个齿轮猜转向！</a:t>
            </a:r>
            <a:endParaRPr lang="en-US" sz="1100"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1016000" y="1905000"/>
            <a:ext cx="4953000" cy="4064000"/>
          </a:xfrm>
          <a:prstGeom prst="roundRect">
            <a:avLst>
              <a:gd name="adj" fmla="val 5000"/>
            </a:avLst>
          </a:prstGeom>
          <a:solidFill>
            <a:srgbClr val="7C3AED">
              <a:alpha val="18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4" id="4"/>
          <p:cNvSpPr txBox="true"/>
          <p:nvPr/>
        </p:nvSpPr>
        <p:spPr>
          <a:xfrm rot="0" flipH="false" flipV="false">
            <a:off x="1397000" y="2349500"/>
            <a:ext cx="4191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22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挑战：加2个惰轮</a:t>
            </a:r>
            <a:endParaRPr lang="en-US" sz="1100"/>
          </a:p>
        </p:txBody>
      </p:sp>
      <p:sp>
        <p:nvSpPr>
          <p:cNvPr name="AutoShape 5" id="5"/>
          <p:cNvSpPr txBox="true"/>
          <p:nvPr/>
        </p:nvSpPr>
        <p:spPr>
          <a:xfrm rot="0" flipH="false" flipV="false">
            <a:off x="1397000" y="3048000"/>
            <a:ext cx="4191000" cy="2540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33333"/>
              </a:lnSpc>
              <a:defRPr/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在中间加两个惰轮，先猜：最右边面板和马达同向还是反向？再通电验证！</a:t>
            </a:r>
            <a:endParaRPr lang="en-US" sz="1100"/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6223000" y="1905000"/>
            <a:ext cx="4953000" cy="4064000"/>
          </a:xfrm>
          <a:prstGeom prst="roundRect">
            <a:avLst>
              <a:gd name="adj" fmla="val 5000"/>
            </a:avLst>
          </a:prstGeom>
          <a:solidFill>
            <a:srgbClr val="F7D752">
              <a:alpha val="30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7" id="7"/>
          <p:cNvSpPr txBox="true"/>
          <p:nvPr/>
        </p:nvSpPr>
        <p:spPr>
          <a:xfrm rot="0" flipH="false" flipV="false">
            <a:off x="6604000" y="2349500"/>
            <a:ext cx="4191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22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规律</a:t>
            </a:r>
            <a:endParaRPr lang="en-US" sz="1100"/>
          </a:p>
        </p:txBody>
      </p:sp>
      <p:sp>
        <p:nvSpPr>
          <p:cNvPr name="AutoShape 8" id="8"/>
          <p:cNvSpPr txBox="true"/>
          <p:nvPr/>
        </p:nvSpPr>
        <p:spPr>
          <a:xfrm rot="0" flipH="false" flipV="false">
            <a:off x="6604000" y="3048000"/>
            <a:ext cx="4191000" cy="2540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33333"/>
              </a:lnSpc>
              <a:defRPr/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直接咬=反，加1个=同，加2个=又反。数齿轮对就知道方向！</a:t>
            </a:r>
            <a:endParaRPr lang="en-US" sz="1100"/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016000" y="635000"/>
            <a:ext cx="10820400" cy="838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8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生活里哪里藏着齿轮？</a:t>
            </a:r>
            <a:endParaRPr lang="en-US" sz="1100"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1016000" y="1905000"/>
            <a:ext cx="3200400" cy="2540000"/>
          </a:xfrm>
          <a:prstGeom prst="roundRect">
            <a:avLst>
              <a:gd name="adj" fmla="val 8000"/>
            </a:avLst>
          </a:prstGeom>
          <a:solidFill>
            <a:srgbClr val="A78BFA">
              <a:alpha val="30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4" id="4"/>
          <p:cNvSpPr txBox="true"/>
          <p:nvPr/>
        </p:nvSpPr>
        <p:spPr>
          <a:xfrm rot="0" flipH="false" flipV="false">
            <a:off x="1270000" y="2286000"/>
            <a:ext cx="2692400" cy="190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16666"/>
              </a:lnSpc>
              <a:defRPr/>
            </a:pPr>
            <a:r>
              <a:rPr lang="en-US" b="false" i="false" strike="noStrike" u="none" sz="19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旋转灯箱</a:t>
            </a:r>
            <a:br>
              <a:rPr lang="en-US" b="false" i="false" strike="noStrike" u="none" sz="19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</a:br>
            <a:r>
              <a:rPr lang="en-US" b="false" i="false" strike="noStrike" u="none" sz="19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门口一圈圈转</a:t>
            </a:r>
            <a:endParaRPr lang="en-US" sz="1100"/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4495800" y="1905000"/>
            <a:ext cx="3200400" cy="2540000"/>
          </a:xfrm>
          <a:prstGeom prst="roundRect">
            <a:avLst>
              <a:gd name="adj" fmla="val 8000"/>
            </a:avLst>
          </a:prstGeom>
          <a:solidFill>
            <a:srgbClr val="F7D752">
              <a:alpha val="38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6" id="6"/>
          <p:cNvSpPr txBox="true"/>
          <p:nvPr/>
        </p:nvSpPr>
        <p:spPr>
          <a:xfrm rot="0" flipH="false" flipV="false">
            <a:off x="4749800" y="2286000"/>
            <a:ext cx="2692400" cy="190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16666"/>
              </a:lnSpc>
              <a:defRPr/>
            </a:pPr>
            <a:r>
              <a:rPr lang="en-US" b="false" i="false" strike="noStrike" u="none" sz="19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手表齿轮</a:t>
            </a:r>
            <a:br>
              <a:rPr lang="en-US" b="false" i="false" strike="noStrike" u="none" sz="19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</a:br>
            <a:r>
              <a:rPr lang="en-US" b="false" i="false" strike="noStrike" u="none" sz="19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一个咬一个</a:t>
            </a:r>
            <a:endParaRPr lang="en-US" sz="1100"/>
          </a:p>
        </p:txBody>
      </p:sp>
      <p:sp>
        <p:nvSpPr>
          <p:cNvPr name="AutoShape 7" id="7"/>
          <p:cNvSpPr/>
          <p:nvPr/>
        </p:nvSpPr>
        <p:spPr>
          <a:xfrm rot="0" flipH="false" flipV="false">
            <a:off x="7975600" y="1905000"/>
            <a:ext cx="3200400" cy="2540000"/>
          </a:xfrm>
          <a:prstGeom prst="roundRect">
            <a:avLst>
              <a:gd name="adj" fmla="val 8000"/>
            </a:avLst>
          </a:prstGeom>
          <a:solidFill>
            <a:srgbClr val="7C3AED">
              <a:alpha val="18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8" id="8"/>
          <p:cNvSpPr txBox="true"/>
          <p:nvPr/>
        </p:nvSpPr>
        <p:spPr>
          <a:xfrm rot="0" flipH="false" flipV="false">
            <a:off x="8229600" y="2286000"/>
            <a:ext cx="2692400" cy="190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16666"/>
              </a:lnSpc>
              <a:defRPr/>
            </a:pPr>
            <a:r>
              <a:rPr lang="en-US" b="false" i="false" strike="noStrike" u="none" sz="19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自行车</a:t>
            </a:r>
            <a:br>
              <a:rPr lang="en-US" b="false" i="false" strike="noStrike" u="none" sz="19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</a:br>
            <a:r>
              <a:rPr lang="en-US" b="false" i="false" strike="noStrike" u="none" sz="19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齿轮链条传力</a:t>
            </a:r>
            <a:endParaRPr lang="en-US" sz="1100"/>
          </a:p>
        </p:txBody>
      </p:sp>
      <p:sp>
        <p:nvSpPr>
          <p:cNvPr name="AutoShape 9" id="9"/>
          <p:cNvSpPr txBox="true"/>
          <p:nvPr/>
        </p:nvSpPr>
        <p:spPr>
          <a:xfrm rot="0" flipH="false" flipV="false">
            <a:off x="1016000" y="5080000"/>
            <a:ext cx="10160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20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它们都靠齿轮一个咬一个传动力——和我们的旋转广告牌一个道理！</a:t>
            </a:r>
            <a:endParaRPr lang="en-US" sz="1100"/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4191000" y="1143000"/>
            <a:ext cx="3810000" cy="3810000"/>
          </a:xfrm>
          <a:prstGeom prst="ellipse">
            <a:avLst/>
          </a:prstGeom>
          <a:solidFill>
            <a:srgbClr val="A78BFA">
              <a:alpha val="40000"/>
            </a:srgbClr>
          </a:solidFill>
          <a:ln w="635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0" flipH="false" flipV="false">
            <a:off x="5207000" y="2159000"/>
            <a:ext cx="1778000" cy="1778000"/>
          </a:xfrm>
          <a:prstGeom prst="rect">
            <a:avLst/>
          </a:prstGeom>
        </p:spPr>
      </p:pic>
      <p:sp>
        <p:nvSpPr>
          <p:cNvPr name="AutoShape 4" id="4"/>
          <p:cNvSpPr txBox="true"/>
          <p:nvPr/>
        </p:nvSpPr>
        <p:spPr>
          <a:xfrm rot="0" flipH="false" flipV="false">
            <a:off x="1016000" y="5334000"/>
            <a:ext cx="108204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non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4400">
                <a:solidFill>
                  <a:srgbClr val="7C3AED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你就是今天最棒的齿轮工程师！</a:t>
            </a:r>
            <a:endParaRPr lang="en-US" sz="1100"/>
          </a:p>
        </p:txBody>
      </p:sp>
      <p:sp>
        <p:nvSpPr>
          <p:cNvPr name="AutoShape 5" id="5"/>
          <p:cNvSpPr txBox="true"/>
          <p:nvPr/>
        </p:nvSpPr>
        <p:spPr>
          <a:xfrm rot="0" flipH="false" flipV="false">
            <a:off x="1016000" y="6223000"/>
            <a:ext cx="108204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19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备选入门课完成啦，接下来我们进入更有趣的机械世界！</a:t>
            </a:r>
            <a:endParaRPr lang="en-US" sz="11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