
<file path=[Content_Types].xml><?xml version="1.0" encoding="utf-8"?>
<Types xmlns="http://schemas.openxmlformats.org/package/2006/content-types">
  <Default ContentType="application/vnd.openxmlformats-package.relationships+xml" Extension="rels"/>
  <Default ContentType="application/xml" Extension="xml"/>
  <Override ContentType="application/vnd.openxmlformats-package.core-properties+xml" PartName="/docProps/core.xml"/>
  <Override ContentType="application/vnd.openxmlformats-officedocument.presentationml.notesMaster+xml" PartName="/ppt/notesMasters/notesMaster1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0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12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Master+xml" PartName="/ppt/slideMasters/slideMaster1.xml"/>
  <Override ContentType="application/vnd.openxmlformats-officedocument.presentationml.slideMaster+xml" PartName="/ppt/slideMasters/slideMaster2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core.xml" Type="http://schemas.openxmlformats.org/package/2006/relationships/metadata/core-properties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  <p:sldMasterId id="2147483660" r:id="rId8"/>
  </p:sldMasterIdLst>
  <p:notesMasterIdLst>
    <p:notesMasterId r:id="rId6"/>
  </p:notesMasterIdLst>
  <p:sldIdLst>
    <p:sldId id="256" r:id="rId9"/>
    <p:sldId id="257" r:id="rId10"/>
    <p:sldId id="258" r:id="rId11"/>
    <p:sldId id="259" r:id="rId12"/>
    <p:sldId id="260" r:id="rId13"/>
    <p:sldId id="261" r:id="rId14"/>
    <p:sldId id="262" r:id="rId15"/>
    <p:sldId id="263" r:id="rId16"/>
    <p:sldId id="264" r:id="rId17"/>
    <p:sldId id="265" r:id="rId18"/>
    <p:sldId id="266" r:id="rId19"/>
    <p:sldId id="267" r:id="rId20"/>
  </p:sldIdLst>
  <p:sldSz cx="12192000" cy="6858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 mar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 marL="45720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 marL="91440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 marL="137160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 marL="182880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 marL="228600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 marL="274320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 marL="320040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 marL="365760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<Relationships xmlns="http://schemas.openxmlformats.org/package/2006/relationships"><Relationship Id="rId1" Target="theme/theme1.xml" Type="http://schemas.openxmlformats.org/officeDocument/2006/relationships/theme"/><Relationship Id="rId10" Target="slides/slide2.xml" Type="http://schemas.openxmlformats.org/officeDocument/2006/relationships/slide"/><Relationship Id="rId11" Target="slides/slide3.xml" Type="http://schemas.openxmlformats.org/officeDocument/2006/relationships/slide"/><Relationship Id="rId12" Target="slides/slide4.xml" Type="http://schemas.openxmlformats.org/officeDocument/2006/relationships/slide"/><Relationship Id="rId13" Target="slides/slide5.xml" Type="http://schemas.openxmlformats.org/officeDocument/2006/relationships/slide"/><Relationship Id="rId14" Target="slides/slide6.xml" Type="http://schemas.openxmlformats.org/officeDocument/2006/relationships/slide"/><Relationship Id="rId15" Target="slides/slide7.xml" Type="http://schemas.openxmlformats.org/officeDocument/2006/relationships/slide"/><Relationship Id="rId16" Target="slides/slide8.xml" Type="http://schemas.openxmlformats.org/officeDocument/2006/relationships/slide"/><Relationship Id="rId17" Target="slides/slide9.xml" Type="http://schemas.openxmlformats.org/officeDocument/2006/relationships/slide"/><Relationship Id="rId18" Target="slides/slide10.xml" Type="http://schemas.openxmlformats.org/officeDocument/2006/relationships/slide"/><Relationship Id="rId19" Target="slides/slide11.xml" Type="http://schemas.openxmlformats.org/officeDocument/2006/relationships/slide"/><Relationship Id="rId2" Target="viewProps.xml" Type="http://schemas.openxmlformats.org/officeDocument/2006/relationships/viewProps"/><Relationship Id="rId20" Target="slides/slide12.xml" Type="http://schemas.openxmlformats.org/officeDocument/2006/relationships/slide"/><Relationship Id="rId21" Target="notesSlides/notesSlide1.xml" Type="http://schemas.openxmlformats.org/officeDocument/2006/relationships/notesSlide"/><Relationship Id="rId22" Target="notesSlides/notesSlide2.xml" Type="http://schemas.openxmlformats.org/officeDocument/2006/relationships/notesSlide"/><Relationship Id="rId23" Target="notesSlides/notesSlide3.xml" Type="http://schemas.openxmlformats.org/officeDocument/2006/relationships/notesSlide"/><Relationship Id="rId24" Target="notesSlides/notesSlide4.xml" Type="http://schemas.openxmlformats.org/officeDocument/2006/relationships/notesSlide"/><Relationship Id="rId25" Target="notesSlides/notesSlide5.xml" Type="http://schemas.openxmlformats.org/officeDocument/2006/relationships/notesSlide"/><Relationship Id="rId26" Target="notesSlides/notesSlide6.xml" Type="http://schemas.openxmlformats.org/officeDocument/2006/relationships/notesSlide"/><Relationship Id="rId27" Target="notesSlides/notesSlide7.xml" Type="http://schemas.openxmlformats.org/officeDocument/2006/relationships/notesSlide"/><Relationship Id="rId28" Target="notesSlides/notesSlide8.xml" Type="http://schemas.openxmlformats.org/officeDocument/2006/relationships/notesSlide"/><Relationship Id="rId29" Target="notesSlides/notesSlide9.xml" Type="http://schemas.openxmlformats.org/officeDocument/2006/relationships/notesSlide"/><Relationship Id="rId3" Target="presProps.xml" Type="http://schemas.openxmlformats.org/officeDocument/2006/relationships/presProps"/><Relationship Id="rId30" Target="notesSlides/notesSlide10.xml" Type="http://schemas.openxmlformats.org/officeDocument/2006/relationships/notesSlide"/><Relationship Id="rId31" Target="notesSlides/notesSlide11.xml" Type="http://schemas.openxmlformats.org/officeDocument/2006/relationships/notesSlide"/><Relationship Id="rId32" Target="notesSlides/notesSlide12.xml" Type="http://schemas.openxmlformats.org/officeDocument/2006/relationships/notesSlide"/><Relationship Id="rId4" Target="slideMasters/slideMaster1.xml" Type="http://schemas.openxmlformats.org/officeDocument/2006/relationships/slideMaster"/><Relationship Id="rId6" Target="notesMasters/notesMaster1.xml" Type="http://schemas.openxmlformats.org/officeDocument/2006/relationships/notesMaster"/><Relationship Id="rId7" Target="theme/theme2.xml" Type="http://schemas.openxmlformats.org/officeDocument/2006/relationships/theme"/><Relationship Id="rId8" Target="slideMasters/slideMaster2.xml" Type="http://schemas.openxmlformats.org/officeDocument/2006/relationships/slideMaster"/><Relationship Id="rId9" Target="slides/slide1.xml" Type="http://schemas.openxmlformats.org/officeDocument/2006/relationships/slide"/></Relationships>
</file>

<file path=ppt/notesMasters/_rels/notesMaster1.xml.rels><?xml version="1.0" encoding="UTF-8" standalone="yes"?><Relationships xmlns="http://schemas.openxmlformats.org/package/2006/relationships"><Relationship Id="rId1" Target="../theme/theme2.xml" Type="http://schemas.openxmlformats.org/officeDocument/2006/relationships/theme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1.7.2013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.xml" Type="http://schemas.openxmlformats.org/officeDocument/2006/relationships/slide"/></Relationships>
</file>

<file path=ppt/notesSlides/_rels/notesSlide2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2.xml" Type="http://schemas.openxmlformats.org/officeDocument/2006/relationships/slide"/></Relationships>
</file>

<file path=ppt/notesSlides/_rels/notesSlide3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3.xml" Type="http://schemas.openxmlformats.org/officeDocument/2006/relationships/slide"/></Relationships>
</file>

<file path=ppt/notesSlides/_rels/notesSlide4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4.xml" Type="http://schemas.openxmlformats.org/officeDocument/2006/relationships/slide"/></Relationships>
</file>

<file path=ppt/notesSlides/_rels/notesSlide5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5.xml" Type="http://schemas.openxmlformats.org/officeDocument/2006/relationships/slide"/></Relationships>
</file>

<file path=ppt/notesSlides/_rels/notesSlide6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6.xml" Type="http://schemas.openxmlformats.org/officeDocument/2006/relationships/slide"/></Relationships>
</file>

<file path=ppt/notesSlides/_rels/notesSlide7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7.xml" Type="http://schemas.openxmlformats.org/officeDocument/2006/relationships/slide"/></Relationships>
</file>

<file path=ppt/notesSlides/_rels/notesSlide8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8.xml" Type="http://schemas.openxmlformats.org/officeDocument/2006/relationships/slide"/></Relationships>
</file>

<file path=ppt/notesSlides/_rels/notesSlide9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9.xml" Type="http://schemas.openxmlformats.org/officeDocument/2006/relationships/slide"/></Relationships>
</file>

<file path=ppt/notesSlides/_rels/notesSlide10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0.xml" Type="http://schemas.openxmlformats.org/officeDocument/2006/relationships/slide"/></Relationships>
</file>

<file path=ppt/notesSlides/_rels/notesSlide11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1.xml" Type="http://schemas.openxmlformats.org/officeDocument/2006/relationships/slide"/></Relationships>
</file>

<file path=ppt/notesSlides/_rels/notesSlide12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2.xml" Type="http://schemas.openxmlformats.org/officeDocument/2006/relationships/slide"/></Relationships>
</file>

<file path=ppt/notesSlides/notesSlide1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同学们好！今天我们要做一台疯狂搅拌机。它有一个神奇的零件叫万向节，能把马达的动力拐弯传给搅拌桨。我们还要看看小齿轮怎么带大齿轮让它转得更快。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今天三个目标：认识万向节这个会拐弯的零件；理解小齿轮带大齿轮会增速；最后亲手搭出一台真能转的搅拌机。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引导孩子联想：厨师机、水泥车、洗衣机都是靠一个会转的东西把东西搅匀。今天我们用积木也做一个这样的装置。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这是全课的核心问题。让孩子先猜怎么解决，再揭示万向节这个十字联轴器。汽车传动轴、家里的万向轮都是这个原理。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第一步先搭稳底座、固定马达，这是所有机械的基础。提醒孩子马达输出轴朝上，为下一步装万向节做准备。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这是本课重难点：万向节连接竖轴和横轴。让孩子用手转一转，亲眼看到动力拐弯传过去，这是理解的关键。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第三步加入8齿带16齿增速，让搅拌桨转得更快。最后放进彩纸或纸屑，看到真的搅动起来，孩子会非常有成就感。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复盘总结：让孩子自己说出两个知识点。万向节=拐弯传动力；小带大=增速。这是本课必须带走的两个概念。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常见错误集中在这三处：万向节松、齿轮卡死、接线反。搭不出来时先对照这三条检查。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拓展任务：把搅拌桨换成风扇叶片，观察风向。让孩子体会"转动的东西形状不同，作用就不同"，为后续课程埋下伏笔。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回家三件事：讲万向节、找家里搅拌器、想增速原理。下节课带好9686教具，我们要做一辆会飞的火箭车。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表扬孩子完成了今天的作品，强调他们已经掌握了两个新本领。预告下节课做火箭车，保持期待感。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2.xml.rels><?xml version="1.0" encoding="UTF-8" standalone="yes"?><Relationships xmlns="http://schemas.openxmlformats.org/package/2006/relationships"><Relationship Id="rId1" Target="../slideMasters/slideMaster2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标题幻灯片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hape 30"/>
          <p:cNvSpPr txBox="1"/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3" name="Shape 31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lv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  <p:sp>
        <p:nvSpPr>
          <p:cNvPr id="14" name="Shape 3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5" name="Shape 3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6" name="Shape 3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标题和内容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54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9" name="Shape 5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0" name="Shape 5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1" name="Shape 5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2" name="Shape 5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节标题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59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5" name="Shape 60"/>
          <p:cNvSpPr txBox="1"/>
          <p:nvPr>
            <p:ph idx="1" type="body"/>
          </p:nvPr>
        </p:nvSpPr>
        <p:spPr>
          <a:xfrm>
            <a:off x="623888" y="3442097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Shape 6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7" name="Shape 6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8" name="Shape 6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两栏内容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9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1" name="Shape 10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2" name="Shape 11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3" name="Shape 1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4" name="Shape 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5" name="Shape 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较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5"/>
          <p:cNvSpPr txBox="1"/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8" name="Shape 36"/>
          <p:cNvSpPr txBox="1"/>
          <p:nvPr>
            <p:ph idx="1" type="body"/>
          </p:nvPr>
        </p:nvSpPr>
        <p:spPr>
          <a:xfrm>
            <a:off x="629841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39" name="Shape 37"/>
          <p:cNvSpPr txBox="1"/>
          <p:nvPr>
            <p:ph idx="2" type="body"/>
          </p:nvPr>
        </p:nvSpPr>
        <p:spPr>
          <a:xfrm>
            <a:off x="629841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0" name="Shape 3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41" name="Shape 39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2" name="Shape 4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3" name="Shape 4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4" name="Shape 4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仅标题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20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7" name="Shape 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8" name="Shape 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9" name="Shape 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空白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2" name="Shape 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3" name="Shape 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内容与标题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43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6" name="Shape 44"/>
          <p:cNvSpPr txBox="1"/>
          <p:nvPr>
            <p:ph idx="1" type="body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810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6195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indent="-3429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2385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indent="-32385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indent="-32385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indent="-32385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indent="-32385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indent="-32385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/>
        </p:txBody>
      </p:sp>
      <p:sp>
        <p:nvSpPr>
          <p:cNvPr id="57" name="Shape 45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/>
        </p:txBody>
      </p:sp>
      <p:sp>
        <p:nvSpPr>
          <p:cNvPr id="58" name="Shape 4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9" name="Shape 4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0" name="Shape 4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图片与标题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24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3" name="Shape 25"/>
          <p:cNvSpPr/>
          <p:nvPr>
            <p:ph idx="2" type="pic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Shape 26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/>
        </p:txBody>
      </p:sp>
      <p:sp>
        <p:nvSpPr>
          <p:cNvPr id="65" name="Shape 2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6" name="Shape 2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7" name="Shape 2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标题和竖排文字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hape 49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0" name="Shape 50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1" name="Shape 5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2" name="Shape 5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3" name="Shape 5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竖排标题与文本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15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6" name="Shape 16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7" name="Shape 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8" name="Shape 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9" name="Shape 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_rels/slideMaster2.xml.rels><?xml version="1.0" encoding="UTF-8" standalone="yes"?><Relationships xmlns="http://schemas.openxmlformats.org/package/2006/relationships"><Relationship Id="rId1" Target="../theme/theme3.xml" Type="http://schemas.openxmlformats.org/officeDocument/2006/relationships/theme"/><Relationship Id="rId2" Target="../slideLayouts/slideLayout12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1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 b="0" i="0" sz="3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/>
        </p:txBody>
      </p:sp>
      <p:sp>
        <p:nvSpPr>
          <p:cNvPr id="7" name="Shape 2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61950" lvl="0" marL="4572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2385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Shape 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Shape 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" name="Shape 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默认主题">
    <p:bg>
      <p:bgPr>
        <a:solidFill>
          <a:srgbClr val="FFFFFF">
            <a:alpha val="100000"/>
          </a:srgbClr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57483699" r:id="rId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notesSlides/notesSlide1.xml" Type="http://schemas.openxmlformats.org/officeDocument/2006/relationships/notesSlide"/></Relationships>
</file>

<file path=ppt/slides/_rels/slide2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notesSlides/notesSlide2.xml" Type="http://schemas.openxmlformats.org/officeDocument/2006/relationships/notesSlide"/></Relationships>
</file>

<file path=ppt/slides/_rels/slide3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notesSlides/notesSlide3.xml" Type="http://schemas.openxmlformats.org/officeDocument/2006/relationships/notesSlide"/></Relationships>
</file>

<file path=ppt/slides/_rels/slide4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notesSlides/notesSlide4.xml" Type="http://schemas.openxmlformats.org/officeDocument/2006/relationships/notesSlide"/></Relationships>
</file>

<file path=ppt/slides/_rels/slide5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notesSlides/notesSlide5.xml" Type="http://schemas.openxmlformats.org/officeDocument/2006/relationships/notesSlide"/></Relationships>
</file>

<file path=ppt/slides/_rels/slide6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notesSlides/notesSlide6.xml" Type="http://schemas.openxmlformats.org/officeDocument/2006/relationships/notesSlide"/></Relationships>
</file>

<file path=ppt/slides/_rels/slide7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notesSlides/notesSlide7.xml" Type="http://schemas.openxmlformats.org/officeDocument/2006/relationships/notesSlide"/></Relationships>
</file>

<file path=ppt/slides/_rels/slide8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notesSlides/notesSlide8.xml" Type="http://schemas.openxmlformats.org/officeDocument/2006/relationships/notesSlide"/></Relationships>
</file>

<file path=ppt/slides/_rels/slide9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notesSlides/notesSlide9.xml" Type="http://schemas.openxmlformats.org/officeDocument/2006/relationships/notesSlide"/></Relationships>
</file>

<file path=ppt/slides/_rels/slide10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notesSlides/notesSlide10.xml" Type="http://schemas.openxmlformats.org/officeDocument/2006/relationships/notesSlide"/></Relationships>
</file>

<file path=ppt/slides/_rels/slide11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notesSlides/notesSlide11.xml" Type="http://schemas.openxmlformats.org/officeDocument/2006/relationships/notesSlide"/></Relationships>
</file>

<file path=ppt/slides/_rels/slide12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notesSlides/notesSlide12.xml" Type="http://schemas.openxmlformats.org/officeDocument/2006/relationships/notesSlide"/></Relationships>
</file>

<file path=ppt/slides/slide1.xml><?xml version="1.0" encoding="utf-8"?>
<p:sld xmlns:p="http://schemas.openxmlformats.org/presentationml/2006/main" xmlns:a="http://schemas.openxmlformats.org/drawingml/2006/main">
  <p:cSld>
    <p:bg>
      <p:bgPr>
        <a:solidFill>
          <a:srgbClr val="FFFDF5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 flipH="false" flipV="false">
            <a:off x="0" y="0"/>
            <a:ext cx="12192000" cy="177800"/>
          </a:xfrm>
          <a:prstGeom prst="roundRect">
            <a:avLst>
              <a:gd name="adj" fmla="val 0"/>
            </a:avLst>
          </a:prstGeom>
          <a:solidFill>
            <a:srgbClr val="E2883E">
              <a:alpha val="10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3" id="3"/>
          <p:cNvSpPr/>
          <p:nvPr/>
        </p:nvSpPr>
        <p:spPr>
          <a:xfrm rot="0" flipH="false" flipV="false">
            <a:off x="1143000" y="1524000"/>
            <a:ext cx="2540000" cy="1143000"/>
          </a:xfrm>
          <a:prstGeom prst="roundRect">
            <a:avLst>
              <a:gd name="adj" fmla="val 20000"/>
            </a:avLst>
          </a:prstGeom>
          <a:solidFill>
            <a:srgbClr val="F7D752">
              <a:alpha val="100000"/>
            </a:srgbClr>
          </a:solidFill>
          <a:ln w="38100" cmpd="sng" cap="flat">
            <a:solidFill>
              <a:srgbClr val="1E1E1E">
                <a:alpha val="10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4" id="4"/>
          <p:cNvSpPr txBox="true"/>
          <p:nvPr/>
        </p:nvSpPr>
        <p:spPr>
          <a:xfrm rot="0" flipH="false" flipV="false">
            <a:off x="1143000" y="1524000"/>
            <a:ext cx="2540000" cy="1143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25000"/>
              </a:lnSpc>
              <a:defRPr/>
            </a:pPr>
            <a:r>
              <a:rPr lang="en-US" b="true" i="false" strike="noStrike" u="none" sz="40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B4</a:t>
            </a:r>
            <a:endParaRPr lang="en-US" sz="1100"/>
          </a:p>
        </p:txBody>
      </p:sp>
      <p:sp>
        <p:nvSpPr>
          <p:cNvPr name="AutoShape 5" id="5"/>
          <p:cNvSpPr txBox="true"/>
          <p:nvPr/>
        </p:nvSpPr>
        <p:spPr>
          <a:xfrm rot="0" flipH="false" flipV="false">
            <a:off x="3937000" y="1524000"/>
            <a:ext cx="7112000" cy="1143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52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疯狂搅拌机</a:t>
            </a:r>
            <a:endParaRPr lang="en-US" sz="1100"/>
          </a:p>
        </p:txBody>
      </p:sp>
      <p:sp>
        <p:nvSpPr>
          <p:cNvPr name="AutoShape 6" id="6"/>
          <p:cNvSpPr/>
          <p:nvPr/>
        </p:nvSpPr>
        <p:spPr>
          <a:xfrm rot="0" flipH="false" flipV="false">
            <a:off x="1143000" y="3175000"/>
            <a:ext cx="9906000" cy="889000"/>
          </a:xfrm>
          <a:prstGeom prst="roundRect">
            <a:avLst>
              <a:gd name="adj" fmla="val 22857"/>
            </a:avLst>
          </a:prstGeom>
          <a:solidFill>
            <a:srgbClr val="6BBFEA">
              <a:alpha val="100000"/>
            </a:srgbClr>
          </a:solidFill>
          <a:ln w="38100" cmpd="sng" cap="flat">
            <a:solidFill>
              <a:srgbClr val="1E1E1E">
                <a:alpha val="10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7" id="7"/>
          <p:cNvSpPr txBox="true"/>
          <p:nvPr/>
        </p:nvSpPr>
        <p:spPr>
          <a:xfrm rot="0" flipH="false" flipV="false">
            <a:off x="1143000" y="3175000"/>
            <a:ext cx="9906000" cy="889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25000"/>
              </a:lnSpc>
              <a:defRPr/>
            </a:pPr>
            <a:r>
              <a:rPr lang="en-US" b="false" i="false" strike="noStrike" u="none" sz="220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万向节把动力拐弯 + 8齿带16齿增速</a:t>
            </a:r>
            <a:endParaRPr lang="en-US" sz="1100"/>
          </a:p>
        </p:txBody>
      </p:sp>
      <p:sp>
        <p:nvSpPr>
          <p:cNvPr name="AutoShape 8" id="8"/>
          <p:cNvSpPr txBox="true"/>
          <p:nvPr/>
        </p:nvSpPr>
        <p:spPr>
          <a:xfrm rot="0" flipH="false" flipV="false">
            <a:off x="1143000" y="4826000"/>
            <a:ext cx="9906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25000"/>
              </a:lnSpc>
              <a:defRPr/>
            </a:pPr>
            <a:r>
              <a:rPr lang="en-US" b="false" i="false" strike="noStrike" u="none" sz="1800">
                <a:solidFill>
                  <a:srgbClr val="787878"/>
                </a:solidFill>
                <a:latin typeface="Noto Sans SC"/>
                <a:ea typeface="Noto Sans SC"/>
                <a:cs typeface="Noto Sans SC"/>
                <a:sym typeface="Noto Sans SC"/>
              </a:rPr>
              <a:t>爱萝卜 S5 动力机械进阶 · 备选入门铺垫课 · 第4讲</a:t>
            </a:r>
            <a:endParaRPr lang="en-US" sz="1100"/>
          </a:p>
        </p:txBody>
      </p:sp>
      <p:sp>
        <p:nvSpPr>
          <p:cNvPr name="AutoShape 9" id="9"/>
          <p:cNvSpPr/>
          <p:nvPr/>
        </p:nvSpPr>
        <p:spPr>
          <a:xfrm rot="0" flipH="false" flipV="false">
            <a:off x="8890000" y="5588000"/>
            <a:ext cx="2159000" cy="635000"/>
          </a:xfrm>
          <a:prstGeom prst="roundRect">
            <a:avLst>
              <a:gd name="adj" fmla="val 50000"/>
            </a:avLst>
          </a:prstGeom>
          <a:solidFill>
            <a:srgbClr val="E2883E">
              <a:alpha val="100000"/>
            </a:srgbClr>
          </a:solidFill>
          <a:ln w="38100" cmpd="sng" cap="flat">
            <a:solidFill>
              <a:srgbClr val="1E1E1E">
                <a:alpha val="10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10" id="10"/>
          <p:cNvSpPr txBox="true"/>
          <p:nvPr/>
        </p:nvSpPr>
        <p:spPr>
          <a:xfrm rot="0" flipH="false" flipV="false">
            <a:off x="8890000" y="5588000"/>
            <a:ext cx="2159000" cy="635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25000"/>
              </a:lnSpc>
              <a:defRPr/>
            </a:pPr>
            <a:r>
              <a:rPr lang="en-US" b="false" i="false" strike="noStrike" u="none" sz="180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90分钟 · 动手搭</a:t>
            </a:r>
            <a:endParaRPr lang="en-US" sz="1100"/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>
  <p:cSld>
    <p:bg>
      <p:bgPr>
        <a:solidFill>
          <a:srgbClr val="FFFDF5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 flipH="false" flipV="false">
            <a:off x="0" y="0"/>
            <a:ext cx="12192000" cy="127000"/>
          </a:xfrm>
          <a:prstGeom prst="roundRect">
            <a:avLst>
              <a:gd name="adj" fmla="val 0"/>
            </a:avLst>
          </a:prstGeom>
          <a:solidFill>
            <a:srgbClr val="E2883E">
              <a:alpha val="10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3" id="3"/>
          <p:cNvSpPr txBox="true"/>
          <p:nvPr/>
        </p:nvSpPr>
        <p:spPr>
          <a:xfrm rot="0" flipH="false" flipV="false">
            <a:off x="762000" y="508000"/>
            <a:ext cx="106680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34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本讲要学会三个本领</a:t>
            </a:r>
            <a:endParaRPr lang="en-US" sz="1100"/>
          </a:p>
        </p:txBody>
      </p:sp>
      <p:sp>
        <p:nvSpPr>
          <p:cNvPr name="AutoShape 4" id="4"/>
          <p:cNvSpPr/>
          <p:nvPr/>
        </p:nvSpPr>
        <p:spPr>
          <a:xfrm rot="0" flipH="false" flipV="false">
            <a:off x="762000" y="1778000"/>
            <a:ext cx="3302000" cy="3810000"/>
          </a:xfrm>
          <a:prstGeom prst="roundRect">
            <a:avLst>
              <a:gd name="adj" fmla="val 6923"/>
            </a:avLst>
          </a:prstGeom>
          <a:solidFill>
            <a:srgbClr val="CCFBF1">
              <a:alpha val="100000"/>
            </a:srgbClr>
          </a:solidFill>
          <a:ln w="38100" cmpd="sng" cap="flat">
            <a:solidFill>
              <a:srgbClr val="1E1E1E">
                <a:alpha val="10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5" id="5"/>
          <p:cNvSpPr txBox="true"/>
          <p:nvPr/>
        </p:nvSpPr>
        <p:spPr>
          <a:xfrm rot="0" flipH="false" flipV="false">
            <a:off x="762000" y="2095500"/>
            <a:ext cx="3302000" cy="635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25000"/>
              </a:lnSpc>
              <a:defRPr/>
            </a:pPr>
            <a:r>
              <a:rPr lang="en-US" b="true" i="false" strike="noStrike" u="none" sz="2200">
                <a:solidFill>
                  <a:srgbClr val="0D9488"/>
                </a:solidFill>
                <a:latin typeface="Noto Sans SC"/>
                <a:ea typeface="Noto Sans SC"/>
                <a:cs typeface="Noto Sans SC"/>
                <a:sym typeface="Noto Sans SC"/>
              </a:rPr>
              <a:t>本领一</a:t>
            </a:r>
            <a:endParaRPr lang="en-US" sz="1100"/>
          </a:p>
        </p:txBody>
      </p:sp>
      <p:sp>
        <p:nvSpPr>
          <p:cNvPr name="AutoShape 6" id="6"/>
          <p:cNvSpPr txBox="true"/>
          <p:nvPr/>
        </p:nvSpPr>
        <p:spPr>
          <a:xfrm rot="0" flipH="false" flipV="false">
            <a:off x="1016000" y="2921000"/>
            <a:ext cx="2794000" cy="2286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33333"/>
              </a:lnSpc>
              <a:defRPr/>
            </a:pPr>
            <a:r>
              <a:rPr lang="en-US" b="false" i="false" strike="noStrike" u="none" sz="18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认识万向节</a:t>
            </a:r>
            <a:endParaRPr lang="en-US" sz="1100"/>
          </a:p>
          <a:p>
            <a:pPr algn="ctr" marL="0" indent="0">
              <a:lnSpc>
                <a:spcPct val="133333"/>
              </a:lnSpc>
            </a:pPr>
            <a:r>
              <a:rPr lang="en-US" b="false" i="false" strike="noStrike" u="none" sz="18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它能把动力"拐弯"传给搅拌桨</a:t>
            </a:r>
          </a:p>
        </p:txBody>
      </p:sp>
      <p:sp>
        <p:nvSpPr>
          <p:cNvPr name="AutoShape 7" id="7"/>
          <p:cNvSpPr/>
          <p:nvPr/>
        </p:nvSpPr>
        <p:spPr>
          <a:xfrm rot="0" flipH="false" flipV="false">
            <a:off x="4445000" y="1778000"/>
            <a:ext cx="3302000" cy="3810000"/>
          </a:xfrm>
          <a:prstGeom prst="roundRect">
            <a:avLst>
              <a:gd name="adj" fmla="val 6923"/>
            </a:avLst>
          </a:prstGeom>
          <a:solidFill>
            <a:srgbClr val="FEF3C7">
              <a:alpha val="100000"/>
            </a:srgbClr>
          </a:solidFill>
          <a:ln w="38100" cmpd="sng" cap="flat">
            <a:solidFill>
              <a:srgbClr val="1E1E1E">
                <a:alpha val="10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8" id="8"/>
          <p:cNvSpPr txBox="true"/>
          <p:nvPr/>
        </p:nvSpPr>
        <p:spPr>
          <a:xfrm rot="0" flipH="false" flipV="false">
            <a:off x="4445000" y="2095500"/>
            <a:ext cx="3302000" cy="635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25000"/>
              </a:lnSpc>
              <a:defRPr/>
            </a:pPr>
            <a:r>
              <a:rPr lang="en-US" b="true" i="false" strike="noStrike" u="none" sz="2200">
                <a:solidFill>
                  <a:srgbClr val="D97706"/>
                </a:solidFill>
                <a:latin typeface="Noto Sans SC"/>
                <a:ea typeface="Noto Sans SC"/>
                <a:cs typeface="Noto Sans SC"/>
                <a:sym typeface="Noto Sans SC"/>
              </a:rPr>
              <a:t>本领二</a:t>
            </a:r>
            <a:endParaRPr lang="en-US" sz="1100"/>
          </a:p>
        </p:txBody>
      </p:sp>
      <p:sp>
        <p:nvSpPr>
          <p:cNvPr name="AutoShape 9" id="9"/>
          <p:cNvSpPr txBox="true"/>
          <p:nvPr/>
        </p:nvSpPr>
        <p:spPr>
          <a:xfrm rot="0" flipH="false" flipV="false">
            <a:off x="4699000" y="2921000"/>
            <a:ext cx="2794000" cy="2286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33333"/>
              </a:lnSpc>
              <a:defRPr/>
            </a:pPr>
            <a:r>
              <a:rPr lang="en-US" b="false" i="false" strike="noStrike" u="none" sz="18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小带大增速</a:t>
            </a:r>
            <a:endParaRPr lang="en-US" sz="1100"/>
          </a:p>
          <a:p>
            <a:pPr algn="ctr" marL="0" indent="0">
              <a:lnSpc>
                <a:spcPct val="133333"/>
              </a:lnSpc>
            </a:pPr>
            <a:r>
              <a:rPr lang="en-US" b="false" i="false" strike="noStrike" u="none" sz="18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8齿小齿轮带16齿大齿轮，转得更快</a:t>
            </a:r>
          </a:p>
        </p:txBody>
      </p:sp>
      <p:sp>
        <p:nvSpPr>
          <p:cNvPr name="AutoShape 10" id="10"/>
          <p:cNvSpPr/>
          <p:nvPr/>
        </p:nvSpPr>
        <p:spPr>
          <a:xfrm rot="0" flipH="false" flipV="false">
            <a:off x="8128000" y="1778000"/>
            <a:ext cx="3302000" cy="3810000"/>
          </a:xfrm>
          <a:prstGeom prst="roundRect">
            <a:avLst>
              <a:gd name="adj" fmla="val 6923"/>
            </a:avLst>
          </a:prstGeom>
          <a:solidFill>
            <a:srgbClr val="DDD6FE">
              <a:alpha val="100000"/>
            </a:srgbClr>
          </a:solidFill>
          <a:ln w="38100" cmpd="sng" cap="flat">
            <a:solidFill>
              <a:srgbClr val="1E1E1E">
                <a:alpha val="10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11" id="11"/>
          <p:cNvSpPr txBox="true"/>
          <p:nvPr/>
        </p:nvSpPr>
        <p:spPr>
          <a:xfrm rot="0" flipH="false" flipV="false">
            <a:off x="8128000" y="2095500"/>
            <a:ext cx="3302000" cy="635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25000"/>
              </a:lnSpc>
              <a:defRPr/>
            </a:pPr>
            <a:r>
              <a:rPr lang="en-US" b="true" i="false" strike="noStrike" u="none" sz="2200">
                <a:solidFill>
                  <a:srgbClr val="7C3AED"/>
                </a:solidFill>
                <a:latin typeface="Noto Sans SC"/>
                <a:ea typeface="Noto Sans SC"/>
                <a:cs typeface="Noto Sans SC"/>
                <a:sym typeface="Noto Sans SC"/>
              </a:rPr>
              <a:t>本领三</a:t>
            </a:r>
            <a:endParaRPr lang="en-US" sz="1100"/>
          </a:p>
        </p:txBody>
      </p:sp>
      <p:sp>
        <p:nvSpPr>
          <p:cNvPr name="AutoShape 12" id="12"/>
          <p:cNvSpPr txBox="true"/>
          <p:nvPr/>
        </p:nvSpPr>
        <p:spPr>
          <a:xfrm rot="0" flipH="false" flipV="false">
            <a:off x="8382000" y="2921000"/>
            <a:ext cx="2794000" cy="2286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33333"/>
              </a:lnSpc>
              <a:defRPr/>
            </a:pPr>
            <a:r>
              <a:rPr lang="en-US" b="false" i="false" strike="noStrike" u="none" sz="18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搭出搅拌机</a:t>
            </a:r>
            <a:endParaRPr lang="en-US" sz="1100"/>
          </a:p>
          <a:p>
            <a:pPr algn="ctr" marL="0" indent="0">
              <a:lnSpc>
                <a:spcPct val="133333"/>
              </a:lnSpc>
            </a:pPr>
            <a:r>
              <a:rPr lang="en-US" b="false" i="false" strike="noStrike" u="none" sz="18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让搅拌桨真的转起来搅动彩纸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>
  <p:cSld>
    <p:bg>
      <p:bgPr>
        <a:solidFill>
          <a:srgbClr val="FFFDF5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 flipH="false" flipV="false">
            <a:off x="0" y="0"/>
            <a:ext cx="12192000" cy="127000"/>
          </a:xfrm>
          <a:prstGeom prst="roundRect">
            <a:avLst>
              <a:gd name="adj" fmla="val 0"/>
            </a:avLst>
          </a:prstGeom>
          <a:solidFill>
            <a:srgbClr val="E2883E">
              <a:alpha val="10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3" id="3"/>
          <p:cNvSpPr txBox="true"/>
          <p:nvPr/>
        </p:nvSpPr>
        <p:spPr>
          <a:xfrm rot="0" flipH="false" flipV="false">
            <a:off x="762000" y="508000"/>
            <a:ext cx="106680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32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看一看：生活里谁在搅拌？</a:t>
            </a:r>
            <a:endParaRPr lang="en-US" sz="1100"/>
          </a:p>
        </p:txBody>
      </p:sp>
      <p:sp>
        <p:nvSpPr>
          <p:cNvPr name="AutoShape 4" id="4"/>
          <p:cNvSpPr/>
          <p:nvPr/>
        </p:nvSpPr>
        <p:spPr>
          <a:xfrm rot="0" flipH="false" flipV="false">
            <a:off x="762000" y="1778000"/>
            <a:ext cx="3302000" cy="3556000"/>
          </a:xfrm>
          <a:prstGeom prst="roundRect">
            <a:avLst>
              <a:gd name="adj" fmla="val 6923"/>
            </a:avLst>
          </a:prstGeom>
          <a:solidFill>
            <a:srgbClr val="FFFFFF">
              <a:alpha val="100000"/>
            </a:srgbClr>
          </a:solidFill>
          <a:ln w="38100" cmpd="sng" cap="flat">
            <a:solidFill>
              <a:srgbClr val="1E1E1E">
                <a:alpha val="10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5" id="5"/>
          <p:cNvSpPr txBox="true"/>
          <p:nvPr/>
        </p:nvSpPr>
        <p:spPr>
          <a:xfrm rot="0" flipH="false" flipV="false">
            <a:off x="1016000" y="2095500"/>
            <a:ext cx="2794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2000">
                <a:solidFill>
                  <a:srgbClr val="E2883E"/>
                </a:solidFill>
                <a:latin typeface="Noto Sans SC"/>
                <a:ea typeface="Noto Sans SC"/>
                <a:cs typeface="Noto Sans SC"/>
                <a:sym typeface="Noto Sans SC"/>
              </a:rPr>
              <a:t>厨师机</a:t>
            </a:r>
            <a:endParaRPr lang="en-US" sz="1100"/>
          </a:p>
        </p:txBody>
      </p:sp>
      <p:sp>
        <p:nvSpPr>
          <p:cNvPr name="AutoShape 6" id="6"/>
          <p:cNvSpPr txBox="true"/>
          <p:nvPr/>
        </p:nvSpPr>
        <p:spPr>
          <a:xfrm rot="0" flipH="false" flipV="false">
            <a:off x="1016000" y="2794000"/>
            <a:ext cx="2794000" cy="2286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33333"/>
              </a:lnSpc>
              <a:defRPr/>
            </a:pPr>
            <a:r>
              <a:rPr lang="en-US" b="false" i="false" strike="noStrike" u="none" sz="17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搅鸡蛋、打奶油，转得飞快。</a:t>
            </a:r>
            <a:endParaRPr lang="en-US" sz="1100"/>
          </a:p>
        </p:txBody>
      </p:sp>
      <p:sp>
        <p:nvSpPr>
          <p:cNvPr name="AutoShape 7" id="7"/>
          <p:cNvSpPr/>
          <p:nvPr/>
        </p:nvSpPr>
        <p:spPr>
          <a:xfrm rot="0" flipH="false" flipV="false">
            <a:off x="4445000" y="1778000"/>
            <a:ext cx="3302000" cy="3556000"/>
          </a:xfrm>
          <a:prstGeom prst="roundRect">
            <a:avLst>
              <a:gd name="adj" fmla="val 6923"/>
            </a:avLst>
          </a:prstGeom>
          <a:solidFill>
            <a:srgbClr val="FFFFFF">
              <a:alpha val="100000"/>
            </a:srgbClr>
          </a:solidFill>
          <a:ln w="38100" cmpd="sng" cap="flat">
            <a:solidFill>
              <a:srgbClr val="1E1E1E">
                <a:alpha val="10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8" id="8"/>
          <p:cNvSpPr txBox="true"/>
          <p:nvPr/>
        </p:nvSpPr>
        <p:spPr>
          <a:xfrm rot="0" flipH="false" flipV="false">
            <a:off x="4699000" y="2095500"/>
            <a:ext cx="2794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2000">
                <a:solidFill>
                  <a:srgbClr val="E2883E"/>
                </a:solidFill>
                <a:latin typeface="Noto Sans SC"/>
                <a:ea typeface="Noto Sans SC"/>
                <a:cs typeface="Noto Sans SC"/>
                <a:sym typeface="Noto Sans SC"/>
              </a:rPr>
              <a:t>水泥搅拌车</a:t>
            </a:r>
            <a:endParaRPr lang="en-US" sz="1100"/>
          </a:p>
        </p:txBody>
      </p:sp>
      <p:sp>
        <p:nvSpPr>
          <p:cNvPr name="AutoShape 9" id="9"/>
          <p:cNvSpPr txBox="true"/>
          <p:nvPr/>
        </p:nvSpPr>
        <p:spPr>
          <a:xfrm rot="0" flipH="false" flipV="false">
            <a:off x="4699000" y="2794000"/>
            <a:ext cx="2794000" cy="2286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33333"/>
              </a:lnSpc>
              <a:defRPr/>
            </a:pPr>
            <a:r>
              <a:rPr lang="en-US" b="false" i="false" strike="noStrike" u="none" sz="17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工地上的大罐子一直转，水泥才不凝固。</a:t>
            </a:r>
            <a:endParaRPr lang="en-US" sz="1100"/>
          </a:p>
        </p:txBody>
      </p:sp>
      <p:sp>
        <p:nvSpPr>
          <p:cNvPr name="AutoShape 10" id="10"/>
          <p:cNvSpPr/>
          <p:nvPr/>
        </p:nvSpPr>
        <p:spPr>
          <a:xfrm rot="0" flipH="false" flipV="false">
            <a:off x="8128000" y="1778000"/>
            <a:ext cx="3302000" cy="3556000"/>
          </a:xfrm>
          <a:prstGeom prst="roundRect">
            <a:avLst>
              <a:gd name="adj" fmla="val 6923"/>
            </a:avLst>
          </a:prstGeom>
          <a:solidFill>
            <a:srgbClr val="FFFFFF">
              <a:alpha val="100000"/>
            </a:srgbClr>
          </a:solidFill>
          <a:ln w="38100" cmpd="sng" cap="flat">
            <a:solidFill>
              <a:srgbClr val="1E1E1E">
                <a:alpha val="10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11" id="11"/>
          <p:cNvSpPr txBox="true"/>
          <p:nvPr/>
        </p:nvSpPr>
        <p:spPr>
          <a:xfrm rot="0" flipH="false" flipV="false">
            <a:off x="8382000" y="2095500"/>
            <a:ext cx="2794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2000">
                <a:solidFill>
                  <a:srgbClr val="E2883E"/>
                </a:solidFill>
                <a:latin typeface="Noto Sans SC"/>
                <a:ea typeface="Noto Sans SC"/>
                <a:cs typeface="Noto Sans SC"/>
                <a:sym typeface="Noto Sans SC"/>
              </a:rPr>
              <a:t>洗衣机</a:t>
            </a:r>
            <a:endParaRPr lang="en-US" sz="1100"/>
          </a:p>
        </p:txBody>
      </p:sp>
      <p:sp>
        <p:nvSpPr>
          <p:cNvPr name="AutoShape 12" id="12"/>
          <p:cNvSpPr txBox="true"/>
          <p:nvPr/>
        </p:nvSpPr>
        <p:spPr>
          <a:xfrm rot="0" flipH="false" flipV="false">
            <a:off x="8382000" y="2794000"/>
            <a:ext cx="2794000" cy="2286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33333"/>
              </a:lnSpc>
              <a:defRPr/>
            </a:pPr>
            <a:r>
              <a:rPr lang="en-US" b="false" i="false" strike="noStrike" u="none" sz="17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桶一转，衣服就被搓洗干净。</a:t>
            </a:r>
            <a:endParaRPr lang="en-US" sz="1100"/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>
  <p:cSld>
    <p:bg>
      <p:bgPr>
        <a:solidFill>
          <a:srgbClr val="FFFDF5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 flipH="false" flipV="false">
            <a:off x="0" y="0"/>
            <a:ext cx="12192000" cy="127000"/>
          </a:xfrm>
          <a:prstGeom prst="roundRect">
            <a:avLst>
              <a:gd name="adj" fmla="val 0"/>
            </a:avLst>
          </a:prstGeom>
          <a:solidFill>
            <a:srgbClr val="E2883E">
              <a:alpha val="10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3" id="3"/>
          <p:cNvSpPr txBox="true"/>
          <p:nvPr/>
        </p:nvSpPr>
        <p:spPr>
          <a:xfrm rot="0" flipH="false" flipV="false">
            <a:off x="762000" y="508000"/>
            <a:ext cx="106680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32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想一想：马达在下面，桨怎么横着搅？</a:t>
            </a:r>
            <a:endParaRPr lang="en-US" sz="1100"/>
          </a:p>
        </p:txBody>
      </p:sp>
      <p:sp>
        <p:nvSpPr>
          <p:cNvPr name="AutoShape 4" id="4"/>
          <p:cNvSpPr/>
          <p:nvPr/>
        </p:nvSpPr>
        <p:spPr>
          <a:xfrm rot="0" flipH="false" flipV="false">
            <a:off x="1016000" y="1905000"/>
            <a:ext cx="4572000" cy="3302000"/>
          </a:xfrm>
          <a:prstGeom prst="roundRect">
            <a:avLst>
              <a:gd name="adj" fmla="val 6923"/>
            </a:avLst>
          </a:prstGeom>
          <a:solidFill>
            <a:srgbClr val="FEF3C7">
              <a:alpha val="100000"/>
            </a:srgbClr>
          </a:solidFill>
          <a:ln w="38100" cmpd="sng" cap="flat">
            <a:solidFill>
              <a:srgbClr val="1E1E1E">
                <a:alpha val="10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5" id="5"/>
          <p:cNvSpPr txBox="true"/>
          <p:nvPr/>
        </p:nvSpPr>
        <p:spPr>
          <a:xfrm rot="0" flipH="false" flipV="false">
            <a:off x="1270000" y="2286000"/>
            <a:ext cx="4064000" cy="2794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50000"/>
              </a:lnSpc>
              <a:defRPr/>
            </a:pPr>
            <a:r>
              <a:rPr lang="en-US" b="false" i="false" strike="noStrike" u="none" sz="1900">
                <a:solidFill>
                  <a:srgbClr val="92400E"/>
                </a:solidFill>
                <a:latin typeface="Noto Sans SC"/>
                <a:ea typeface="Noto Sans SC"/>
                <a:cs typeface="Noto Sans SC"/>
                <a:sym typeface="Noto Sans SC"/>
              </a:rPr>
              <a:t>问题：</a:t>
            </a:r>
            <a:endParaRPr lang="en-US" sz="1100"/>
          </a:p>
          <a:p>
            <a:pPr algn="l" marL="0" indent="0">
              <a:lnSpc>
                <a:spcPct val="150000"/>
              </a:lnSpc>
            </a:pPr>
            <a:r>
              <a:rPr lang="en-US" b="false" i="false" strike="noStrike" u="none" sz="1900">
                <a:solidFill>
                  <a:srgbClr val="92400E"/>
                </a:solidFill>
                <a:latin typeface="Noto Sans SC"/>
                <a:ea typeface="Noto Sans SC"/>
                <a:cs typeface="Noto Sans SC"/>
                <a:sym typeface="Noto Sans SC"/>
              </a:rPr>
              <a:t>马达竖着装，轴朝上转。</a:t>
            </a:r>
          </a:p>
          <a:p>
            <a:pPr algn="l" marL="0" indent="0">
              <a:lnSpc>
                <a:spcPct val="150000"/>
              </a:lnSpc>
            </a:pPr>
            <a:r>
              <a:rPr lang="en-US" b="false" i="false" strike="noStrike" u="none" sz="1900">
                <a:solidFill>
                  <a:srgbClr val="92400E"/>
                </a:solidFill>
                <a:latin typeface="Noto Sans SC"/>
                <a:ea typeface="Noto Sans SC"/>
                <a:cs typeface="Noto Sans SC"/>
                <a:sym typeface="Noto Sans SC"/>
              </a:rPr>
              <a:t>可是搅拌桨要横着转圈，</a:t>
            </a:r>
          </a:p>
          <a:p>
            <a:pPr algn="l" marL="0" indent="0">
              <a:lnSpc>
                <a:spcPct val="150000"/>
              </a:lnSpc>
            </a:pPr>
            <a:r>
              <a:rPr lang="en-US" b="false" i="false" strike="noStrike" u="none" sz="1900">
                <a:solidFill>
                  <a:srgbClr val="92400E"/>
                </a:solidFill>
                <a:latin typeface="Noto Sans SC"/>
                <a:ea typeface="Noto Sans SC"/>
                <a:cs typeface="Noto Sans SC"/>
                <a:sym typeface="Noto Sans SC"/>
              </a:rPr>
              <a:t>动力怎么"拐个弯"传过去？</a:t>
            </a:r>
          </a:p>
        </p:txBody>
      </p:sp>
      <p:sp>
        <p:nvSpPr>
          <p:cNvPr name="AutoShape 6" id="6"/>
          <p:cNvSpPr/>
          <p:nvPr/>
        </p:nvSpPr>
        <p:spPr>
          <a:xfrm rot="0" flipH="false" flipV="false">
            <a:off x="6096000" y="1905000"/>
            <a:ext cx="5080000" cy="3302000"/>
          </a:xfrm>
          <a:prstGeom prst="roundRect">
            <a:avLst>
              <a:gd name="adj" fmla="val 6923"/>
            </a:avLst>
          </a:prstGeom>
          <a:solidFill>
            <a:srgbClr val="CCFBF1">
              <a:alpha val="100000"/>
            </a:srgbClr>
          </a:solidFill>
          <a:ln w="38100" cmpd="sng" cap="flat">
            <a:solidFill>
              <a:srgbClr val="1E1E1E">
                <a:alpha val="10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7" id="7"/>
          <p:cNvSpPr txBox="true"/>
          <p:nvPr/>
        </p:nvSpPr>
        <p:spPr>
          <a:xfrm rot="0" flipH="false" flipV="false">
            <a:off x="6350000" y="2286000"/>
            <a:ext cx="4572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2000">
                <a:solidFill>
                  <a:srgbClr val="0D9488"/>
                </a:solidFill>
                <a:latin typeface="Noto Sans SC"/>
                <a:ea typeface="Noto Sans SC"/>
                <a:cs typeface="Noto Sans SC"/>
                <a:sym typeface="Noto Sans SC"/>
              </a:rPr>
              <a:t>秘密武器：万向节</a:t>
            </a:r>
            <a:endParaRPr lang="en-US" sz="1100"/>
          </a:p>
        </p:txBody>
      </p:sp>
      <p:sp>
        <p:nvSpPr>
          <p:cNvPr name="AutoShape 8" id="8"/>
          <p:cNvSpPr txBox="true"/>
          <p:nvPr/>
        </p:nvSpPr>
        <p:spPr>
          <a:xfrm rot="0" flipH="false" flipV="false">
            <a:off x="6350000" y="2984500"/>
            <a:ext cx="4572000" cy="203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41666"/>
              </a:lnSpc>
              <a:defRPr/>
            </a:pPr>
            <a:r>
              <a:rPr lang="en-US" b="false" i="false" strike="noStrike" u="none" sz="18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它像一个"十字小关节"，</a:t>
            </a:r>
            <a:endParaRPr lang="en-US" sz="1100"/>
          </a:p>
          <a:p>
            <a:pPr algn="l" marL="0" indent="0">
              <a:lnSpc>
                <a:spcPct val="141666"/>
              </a:lnSpc>
            </a:pPr>
            <a:r>
              <a:rPr lang="en-US" b="false" i="false" strike="noStrike" u="none" sz="18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能把竖着的转动，</a:t>
            </a:r>
          </a:p>
          <a:p>
            <a:pPr algn="l" marL="0" indent="0">
              <a:lnSpc>
                <a:spcPct val="141666"/>
              </a:lnSpc>
            </a:pPr>
            <a:r>
              <a:rPr lang="en-US" b="false" i="false" strike="noStrike" u="none" sz="18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拐弯传给横着的轴！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>
  <p:cSld>
    <p:bg>
      <p:bgPr>
        <a:solidFill>
          <a:srgbClr val="FFFDF5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 flipH="false" flipV="false">
            <a:off x="0" y="0"/>
            <a:ext cx="12192000" cy="127000"/>
          </a:xfrm>
          <a:prstGeom prst="roundRect">
            <a:avLst>
              <a:gd name="adj" fmla="val 0"/>
            </a:avLst>
          </a:prstGeom>
          <a:solidFill>
            <a:srgbClr val="E2883E">
              <a:alpha val="10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3" id="3"/>
          <p:cNvSpPr txBox="true"/>
          <p:nvPr/>
        </p:nvSpPr>
        <p:spPr>
          <a:xfrm rot="0" flipH="false" flipV="false">
            <a:off x="762000" y="508000"/>
            <a:ext cx="106680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32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搭一搭：第1步 搭底座装马达</a:t>
            </a:r>
            <a:endParaRPr lang="en-US" sz="1100"/>
          </a:p>
        </p:txBody>
      </p:sp>
      <p:sp>
        <p:nvSpPr>
          <p:cNvPr name="AutoShape 4" id="4"/>
          <p:cNvSpPr/>
          <p:nvPr/>
        </p:nvSpPr>
        <p:spPr>
          <a:xfrm rot="0" flipH="false" flipV="false">
            <a:off x="1016000" y="1778000"/>
            <a:ext cx="6096000" cy="3810000"/>
          </a:xfrm>
          <a:prstGeom prst="roundRect">
            <a:avLst>
              <a:gd name="adj" fmla="val 4666"/>
            </a:avLst>
          </a:prstGeom>
          <a:solidFill>
            <a:srgbClr val="FFFFFF">
              <a:alpha val="100000"/>
            </a:srgbClr>
          </a:solidFill>
          <a:ln w="38100" cmpd="sng" cap="flat">
            <a:solidFill>
              <a:srgbClr val="1E1E1E">
                <a:alpha val="10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5" id="5"/>
          <p:cNvSpPr txBox="true"/>
          <p:nvPr/>
        </p:nvSpPr>
        <p:spPr>
          <a:xfrm rot="0" flipH="false" flipV="false">
            <a:off x="1270000" y="2032000"/>
            <a:ext cx="5588000" cy="330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50000"/>
              </a:lnSpc>
              <a:defRPr/>
            </a:pPr>
            <a:r>
              <a:rPr lang="en-US" b="false" i="false" strike="noStrike" u="none" sz="18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① 用两根梁搭一个长方形底座。</a:t>
            </a:r>
            <a:endParaRPr lang="en-US" sz="1100"/>
          </a:p>
          <a:p>
            <a:pPr algn="l" marL="0" indent="0">
              <a:lnSpc>
                <a:spcPct val="150000"/>
              </a:lnSpc>
            </a:pPr>
            <a:r>
              <a:rPr lang="en-US" b="false" i="false" strike="noStrike" u="none" sz="18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② 把马达固定在底座中间，输出轴朝上。</a:t>
            </a:r>
          </a:p>
          <a:p>
            <a:pPr algn="l" marL="0" indent="0">
              <a:lnSpc>
                <a:spcPct val="150000"/>
              </a:lnSpc>
            </a:pPr>
            <a:r>
              <a:rPr lang="en-US" b="false" i="false" strike="noStrike" u="none" sz="18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③ 马达轴上套一个8齿小齿轮。</a:t>
            </a:r>
          </a:p>
          <a:p>
            <a:pPr algn="l" marL="0" indent="0">
              <a:lnSpc>
                <a:spcPct val="150000"/>
              </a:lnSpc>
            </a:pPr>
            <a:r>
              <a:rPr lang="en-US" b="false" i="false" strike="noStrike" u="none" sz="18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④ 旁边留好装万向节的位置。</a:t>
            </a:r>
          </a:p>
        </p:txBody>
      </p:sp>
      <p:sp>
        <p:nvSpPr>
          <p:cNvPr name="AutoShape 6" id="6"/>
          <p:cNvSpPr/>
          <p:nvPr/>
        </p:nvSpPr>
        <p:spPr>
          <a:xfrm rot="0" flipH="false" flipV="false">
            <a:off x="7620000" y="1778000"/>
            <a:ext cx="3810000" cy="3810000"/>
          </a:xfrm>
          <a:prstGeom prst="roundRect">
            <a:avLst>
              <a:gd name="adj" fmla="val 4666"/>
            </a:avLst>
          </a:prstGeom>
          <a:solidFill>
            <a:srgbClr val="FEF3C7">
              <a:alpha val="100000"/>
            </a:srgbClr>
          </a:solidFill>
          <a:ln w="38100" cmpd="sng" cap="flat">
            <a:solidFill>
              <a:srgbClr val="1E1E1E">
                <a:alpha val="10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7" id="7"/>
          <p:cNvSpPr txBox="true"/>
          <p:nvPr/>
        </p:nvSpPr>
        <p:spPr>
          <a:xfrm rot="0" flipH="false" flipV="false">
            <a:off x="7874000" y="2095500"/>
            <a:ext cx="3302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900">
                <a:solidFill>
                  <a:srgbClr val="D97706"/>
                </a:solidFill>
                <a:latin typeface="Noto Sans SC"/>
                <a:ea typeface="Noto Sans SC"/>
                <a:cs typeface="Noto Sans SC"/>
                <a:sym typeface="Noto Sans SC"/>
              </a:rPr>
              <a:t>要点提示</a:t>
            </a:r>
            <a:endParaRPr lang="en-US" sz="1100"/>
          </a:p>
        </p:txBody>
      </p:sp>
      <p:sp>
        <p:nvSpPr>
          <p:cNvPr name="AutoShape 8" id="8"/>
          <p:cNvSpPr txBox="true"/>
          <p:nvPr/>
        </p:nvSpPr>
        <p:spPr>
          <a:xfrm rot="0" flipH="false" flipV="false">
            <a:off x="7874000" y="2794000"/>
            <a:ext cx="3302000" cy="2540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41666"/>
              </a:lnSpc>
              <a:defRPr/>
            </a:pPr>
            <a:r>
              <a:rPr lang="en-US" b="false" i="false" strike="noStrike" u="none" sz="1700">
                <a:solidFill>
                  <a:srgbClr val="92400E"/>
                </a:solidFill>
                <a:latin typeface="Noto Sans SC"/>
                <a:ea typeface="Noto Sans SC"/>
                <a:cs typeface="Noto Sans SC"/>
                <a:sym typeface="Noto Sans SC"/>
              </a:rPr>
              <a:t>· 底座要放平不晃</a:t>
            </a:r>
            <a:endParaRPr lang="en-US" sz="1100"/>
          </a:p>
          <a:p>
            <a:pPr algn="l" marL="0" indent="0">
              <a:lnSpc>
                <a:spcPct val="141666"/>
              </a:lnSpc>
            </a:pPr>
            <a:r>
              <a:rPr lang="en-US" b="false" i="false" strike="noStrike" u="none" sz="1700">
                <a:solidFill>
                  <a:srgbClr val="92400E"/>
                </a:solidFill>
                <a:latin typeface="Noto Sans SC"/>
                <a:ea typeface="Noto Sans SC"/>
                <a:cs typeface="Noto Sans SC"/>
                <a:sym typeface="Noto Sans SC"/>
              </a:rPr>
              <a:t>· 马达别装歪</a:t>
            </a:r>
          </a:p>
          <a:p>
            <a:pPr algn="l" marL="0" indent="0">
              <a:lnSpc>
                <a:spcPct val="141666"/>
              </a:lnSpc>
            </a:pPr>
            <a:r>
              <a:rPr lang="en-US" b="false" i="false" strike="noStrike" u="none" sz="1700">
                <a:solidFill>
                  <a:srgbClr val="92400E"/>
                </a:solidFill>
                <a:latin typeface="Noto Sans SC"/>
                <a:ea typeface="Noto Sans SC"/>
                <a:cs typeface="Noto Sans SC"/>
                <a:sym typeface="Noto Sans SC"/>
              </a:rPr>
              <a:t>· 齿轮要按到底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>
  <p:cSld>
    <p:bg>
      <p:bgPr>
        <a:solidFill>
          <a:srgbClr val="FFFDF5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 flipH="false" flipV="false">
            <a:off x="0" y="0"/>
            <a:ext cx="12192000" cy="127000"/>
          </a:xfrm>
          <a:prstGeom prst="roundRect">
            <a:avLst>
              <a:gd name="adj" fmla="val 0"/>
            </a:avLst>
          </a:prstGeom>
          <a:solidFill>
            <a:srgbClr val="E2883E">
              <a:alpha val="10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3" id="3"/>
          <p:cNvSpPr txBox="true"/>
          <p:nvPr/>
        </p:nvSpPr>
        <p:spPr>
          <a:xfrm rot="0" flipH="false" flipV="false">
            <a:off x="762000" y="508000"/>
            <a:ext cx="106680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32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搭一搭：第2步 装万向节拐弯</a:t>
            </a:r>
            <a:endParaRPr lang="en-US" sz="1100"/>
          </a:p>
        </p:txBody>
      </p:sp>
      <p:sp>
        <p:nvSpPr>
          <p:cNvPr name="AutoShape 4" id="4"/>
          <p:cNvSpPr/>
          <p:nvPr/>
        </p:nvSpPr>
        <p:spPr>
          <a:xfrm rot="0" flipH="false" flipV="false">
            <a:off x="1016000" y="1778000"/>
            <a:ext cx="6096000" cy="3810000"/>
          </a:xfrm>
          <a:prstGeom prst="roundRect">
            <a:avLst>
              <a:gd name="adj" fmla="val 4666"/>
            </a:avLst>
          </a:prstGeom>
          <a:solidFill>
            <a:srgbClr val="FFFFFF">
              <a:alpha val="100000"/>
            </a:srgbClr>
          </a:solidFill>
          <a:ln w="38100" cmpd="sng" cap="flat">
            <a:solidFill>
              <a:srgbClr val="1E1E1E">
                <a:alpha val="10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5" id="5"/>
          <p:cNvSpPr txBox="true"/>
          <p:nvPr/>
        </p:nvSpPr>
        <p:spPr>
          <a:xfrm rot="0" flipH="false" flipV="false">
            <a:off x="1270000" y="2032000"/>
            <a:ext cx="5588000" cy="330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50000"/>
              </a:lnSpc>
              <a:defRPr/>
            </a:pPr>
            <a:r>
              <a:rPr lang="en-US" b="false" i="false" strike="noStrike" u="none" sz="18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① 在马达轴顶端插上万向节。</a:t>
            </a:r>
            <a:endParaRPr lang="en-US" sz="1100"/>
          </a:p>
          <a:p>
            <a:pPr algn="l" marL="0" indent="0">
              <a:lnSpc>
                <a:spcPct val="150000"/>
              </a:lnSpc>
            </a:pPr>
            <a:r>
              <a:rPr lang="en-US" b="false" i="false" strike="noStrike" u="none" sz="18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② 万向节另一头接一根横着装的轴。</a:t>
            </a:r>
          </a:p>
          <a:p>
            <a:pPr algn="l" marL="0" indent="0">
              <a:lnSpc>
                <a:spcPct val="150000"/>
              </a:lnSpc>
            </a:pPr>
            <a:r>
              <a:rPr lang="en-US" b="false" i="false" strike="noStrike" u="none" sz="18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③ 这根横轴就是搅拌桨的轴。</a:t>
            </a:r>
          </a:p>
          <a:p>
            <a:pPr algn="l" marL="0" indent="0">
              <a:lnSpc>
                <a:spcPct val="150000"/>
              </a:lnSpc>
            </a:pPr>
            <a:r>
              <a:rPr lang="en-US" b="false" i="false" strike="noStrike" u="none" sz="18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④ 用手转转看，竖轴转、横轴也跟着转！</a:t>
            </a:r>
          </a:p>
        </p:txBody>
      </p:sp>
      <p:sp>
        <p:nvSpPr>
          <p:cNvPr name="AutoShape 6" id="6"/>
          <p:cNvSpPr/>
          <p:nvPr/>
        </p:nvSpPr>
        <p:spPr>
          <a:xfrm rot="0" flipH="false" flipV="false">
            <a:off x="7620000" y="1778000"/>
            <a:ext cx="3810000" cy="3810000"/>
          </a:xfrm>
          <a:prstGeom prst="roundRect">
            <a:avLst>
              <a:gd name="adj" fmla="val 4666"/>
            </a:avLst>
          </a:prstGeom>
          <a:solidFill>
            <a:srgbClr val="FEE2E2">
              <a:alpha val="100000"/>
            </a:srgbClr>
          </a:solidFill>
          <a:ln w="38100" cmpd="sng" cap="flat">
            <a:solidFill>
              <a:srgbClr val="1E1E1E">
                <a:alpha val="10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7" id="7"/>
          <p:cNvSpPr txBox="true"/>
          <p:nvPr/>
        </p:nvSpPr>
        <p:spPr>
          <a:xfrm rot="0" flipH="false" flipV="false">
            <a:off x="7874000" y="2095500"/>
            <a:ext cx="3302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900">
                <a:solidFill>
                  <a:srgbClr val="B91C1C"/>
                </a:solidFill>
                <a:latin typeface="Noto Sans SC"/>
                <a:ea typeface="Noto Sans SC"/>
                <a:cs typeface="Noto Sans SC"/>
                <a:sym typeface="Noto Sans SC"/>
              </a:rPr>
              <a:t>易错点</a:t>
            </a:r>
            <a:endParaRPr lang="en-US" sz="1100"/>
          </a:p>
        </p:txBody>
      </p:sp>
      <p:sp>
        <p:nvSpPr>
          <p:cNvPr name="AutoShape 8" id="8"/>
          <p:cNvSpPr txBox="true"/>
          <p:nvPr/>
        </p:nvSpPr>
        <p:spPr>
          <a:xfrm rot="0" flipH="false" flipV="false">
            <a:off x="7874000" y="2794000"/>
            <a:ext cx="3302000" cy="2540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41666"/>
              </a:lnSpc>
              <a:defRPr/>
            </a:pPr>
            <a:r>
              <a:rPr lang="en-US" b="false" i="false" strike="noStrike" u="none" sz="1700">
                <a:solidFill>
                  <a:srgbClr val="991B1B"/>
                </a:solidFill>
                <a:latin typeface="Noto Sans SC"/>
                <a:ea typeface="Noto Sans SC"/>
                <a:cs typeface="Noto Sans SC"/>
                <a:sym typeface="Noto Sans SC"/>
              </a:rPr>
              <a:t>· 万向节两头要插紧</a:t>
            </a:r>
            <a:endParaRPr lang="en-US" sz="1100"/>
          </a:p>
          <a:p>
            <a:pPr algn="l" marL="0" indent="0">
              <a:lnSpc>
                <a:spcPct val="141666"/>
              </a:lnSpc>
            </a:pPr>
            <a:r>
              <a:rPr lang="en-US" b="false" i="false" strike="noStrike" u="none" sz="1700">
                <a:solidFill>
                  <a:srgbClr val="991B1B"/>
                </a:solidFill>
                <a:latin typeface="Noto Sans SC"/>
                <a:ea typeface="Noto Sans SC"/>
                <a:cs typeface="Noto Sans SC"/>
                <a:sym typeface="Noto Sans SC"/>
              </a:rPr>
              <a:t>· 角度别太死，留点活动</a:t>
            </a:r>
          </a:p>
          <a:p>
            <a:pPr algn="l" marL="0" indent="0">
              <a:lnSpc>
                <a:spcPct val="141666"/>
              </a:lnSpc>
            </a:pPr>
            <a:r>
              <a:rPr lang="en-US" b="false" i="false" strike="noStrike" u="none" sz="1700">
                <a:solidFill>
                  <a:srgbClr val="991B1B"/>
                </a:solidFill>
                <a:latin typeface="Noto Sans SC"/>
                <a:ea typeface="Noto Sans SC"/>
                <a:cs typeface="Noto Sans SC"/>
                <a:sym typeface="Noto Sans SC"/>
              </a:rPr>
              <a:t>· 转不动就是卡住了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>
  <p:cSld>
    <p:bg>
      <p:bgPr>
        <a:solidFill>
          <a:srgbClr val="FFFDF5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 flipH="false" flipV="false">
            <a:off x="0" y="0"/>
            <a:ext cx="12192000" cy="127000"/>
          </a:xfrm>
          <a:prstGeom prst="roundRect">
            <a:avLst>
              <a:gd name="adj" fmla="val 0"/>
            </a:avLst>
          </a:prstGeom>
          <a:solidFill>
            <a:srgbClr val="E2883E">
              <a:alpha val="10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3" id="3"/>
          <p:cNvSpPr txBox="true"/>
          <p:nvPr/>
        </p:nvSpPr>
        <p:spPr>
          <a:xfrm rot="0" flipH="false" flipV="false">
            <a:off x="762000" y="508000"/>
            <a:ext cx="106680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32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搭一搭：第3步 齿轮增速+装搅拌桨</a:t>
            </a:r>
            <a:endParaRPr lang="en-US" sz="1100"/>
          </a:p>
        </p:txBody>
      </p:sp>
      <p:sp>
        <p:nvSpPr>
          <p:cNvPr name="AutoShape 4" id="4"/>
          <p:cNvSpPr/>
          <p:nvPr/>
        </p:nvSpPr>
        <p:spPr>
          <a:xfrm rot="0" flipH="false" flipV="false">
            <a:off x="1016000" y="1778000"/>
            <a:ext cx="6096000" cy="3810000"/>
          </a:xfrm>
          <a:prstGeom prst="roundRect">
            <a:avLst>
              <a:gd name="adj" fmla="val 4666"/>
            </a:avLst>
          </a:prstGeom>
          <a:solidFill>
            <a:srgbClr val="FFFFFF">
              <a:alpha val="100000"/>
            </a:srgbClr>
          </a:solidFill>
          <a:ln w="38100" cmpd="sng" cap="flat">
            <a:solidFill>
              <a:srgbClr val="1E1E1E">
                <a:alpha val="10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5" id="5"/>
          <p:cNvSpPr txBox="true"/>
          <p:nvPr/>
        </p:nvSpPr>
        <p:spPr>
          <a:xfrm rot="0" flipH="false" flipV="false">
            <a:off x="1270000" y="2032000"/>
            <a:ext cx="5588000" cy="330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50000"/>
              </a:lnSpc>
              <a:defRPr/>
            </a:pPr>
            <a:r>
              <a:rPr lang="en-US" b="false" i="false" strike="noStrike" u="none" sz="18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① 在马达轴上用8齿小齿轮带16齿大齿轮。</a:t>
            </a:r>
            <a:endParaRPr lang="en-US" sz="1100"/>
          </a:p>
          <a:p>
            <a:pPr algn="l" marL="0" indent="0">
              <a:lnSpc>
                <a:spcPct val="150000"/>
              </a:lnSpc>
            </a:pPr>
            <a:r>
              <a:rPr lang="en-US" b="false" i="false" strike="noStrike" u="none" sz="18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② 小齿轮转1圈，大齿轮要转好几圈——变快！</a:t>
            </a:r>
          </a:p>
          <a:p>
            <a:pPr algn="l" marL="0" indent="0">
              <a:lnSpc>
                <a:spcPct val="150000"/>
              </a:lnSpc>
            </a:pPr>
            <a:r>
              <a:rPr lang="en-US" b="false" i="false" strike="noStrike" u="none" sz="18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③ 横轴末端装上搅拌桨（梁做成十字桨）。</a:t>
            </a:r>
          </a:p>
          <a:p>
            <a:pPr algn="l" marL="0" indent="0">
              <a:lnSpc>
                <a:spcPct val="150000"/>
              </a:lnSpc>
            </a:pPr>
            <a:r>
              <a:rPr lang="en-US" b="false" i="false" strike="noStrike" u="none" sz="18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④ 接好电池盒，打开开关试转！</a:t>
            </a:r>
          </a:p>
        </p:txBody>
      </p:sp>
      <p:sp>
        <p:nvSpPr>
          <p:cNvPr name="AutoShape 6" id="6"/>
          <p:cNvSpPr/>
          <p:nvPr/>
        </p:nvSpPr>
        <p:spPr>
          <a:xfrm rot="0" flipH="false" flipV="false">
            <a:off x="7620000" y="1778000"/>
            <a:ext cx="3810000" cy="3810000"/>
          </a:xfrm>
          <a:prstGeom prst="roundRect">
            <a:avLst>
              <a:gd name="adj" fmla="val 4666"/>
            </a:avLst>
          </a:prstGeom>
          <a:solidFill>
            <a:srgbClr val="DCFCE7">
              <a:alpha val="100000"/>
            </a:srgbClr>
          </a:solidFill>
          <a:ln w="38100" cmpd="sng" cap="flat">
            <a:solidFill>
              <a:srgbClr val="1E1E1E">
                <a:alpha val="10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7" id="7"/>
          <p:cNvSpPr txBox="true"/>
          <p:nvPr/>
        </p:nvSpPr>
        <p:spPr>
          <a:xfrm rot="0" flipH="false" flipV="false">
            <a:off x="7874000" y="2095500"/>
            <a:ext cx="3302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900">
                <a:solidFill>
                  <a:srgbClr val="059669"/>
                </a:solidFill>
                <a:latin typeface="Noto Sans SC"/>
                <a:ea typeface="Noto Sans SC"/>
                <a:cs typeface="Noto Sans SC"/>
                <a:sym typeface="Noto Sans SC"/>
              </a:rPr>
              <a:t>成功标志</a:t>
            </a:r>
            <a:endParaRPr lang="en-US" sz="1100"/>
          </a:p>
        </p:txBody>
      </p:sp>
      <p:sp>
        <p:nvSpPr>
          <p:cNvPr name="AutoShape 8" id="8"/>
          <p:cNvSpPr txBox="true"/>
          <p:nvPr/>
        </p:nvSpPr>
        <p:spPr>
          <a:xfrm rot="0" flipH="false" flipV="false">
            <a:off x="7874000" y="2794000"/>
            <a:ext cx="3302000" cy="2540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41666"/>
              </a:lnSpc>
              <a:defRPr/>
            </a:pPr>
            <a:r>
              <a:rPr lang="en-US" b="false" i="false" strike="noStrike" u="none" sz="1700">
                <a:solidFill>
                  <a:srgbClr val="065F46"/>
                </a:solidFill>
                <a:latin typeface="Noto Sans SC"/>
                <a:ea typeface="Noto Sans SC"/>
                <a:cs typeface="Noto Sans SC"/>
                <a:sym typeface="Noto Sans SC"/>
              </a:rPr>
              <a:t>打开开关，</a:t>
            </a:r>
            <a:endParaRPr lang="en-US" sz="1100"/>
          </a:p>
          <a:p>
            <a:pPr algn="l" marL="0" indent="0">
              <a:lnSpc>
                <a:spcPct val="141666"/>
              </a:lnSpc>
            </a:pPr>
            <a:r>
              <a:rPr lang="en-US" b="false" i="false" strike="noStrike" u="none" sz="1700">
                <a:solidFill>
                  <a:srgbClr val="065F46"/>
                </a:solidFill>
                <a:latin typeface="Noto Sans SC"/>
                <a:ea typeface="Noto Sans SC"/>
                <a:cs typeface="Noto Sans SC"/>
                <a:sym typeface="Noto Sans SC"/>
              </a:rPr>
              <a:t>搅拌桨飞快地转起来，</a:t>
            </a:r>
          </a:p>
          <a:p>
            <a:pPr algn="l" marL="0" indent="0">
              <a:lnSpc>
                <a:spcPct val="141666"/>
              </a:lnSpc>
            </a:pPr>
            <a:r>
              <a:rPr lang="en-US" b="false" i="false" strike="noStrike" u="none" sz="1700">
                <a:solidFill>
                  <a:srgbClr val="065F46"/>
                </a:solidFill>
                <a:latin typeface="Noto Sans SC"/>
                <a:ea typeface="Noto Sans SC"/>
                <a:cs typeface="Noto Sans SC"/>
                <a:sym typeface="Noto Sans SC"/>
              </a:rPr>
              <a:t>放进彩纸真的能搅动它！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>
  <p:cSld>
    <p:bg>
      <p:bgPr>
        <a:solidFill>
          <a:srgbClr val="FFFDF5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 flipH="false" flipV="false">
            <a:off x="0" y="0"/>
            <a:ext cx="12192000" cy="127000"/>
          </a:xfrm>
          <a:prstGeom prst="roundRect">
            <a:avLst>
              <a:gd name="adj" fmla="val 0"/>
            </a:avLst>
          </a:prstGeom>
          <a:solidFill>
            <a:srgbClr val="E2883E">
              <a:alpha val="10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3" id="3"/>
          <p:cNvSpPr txBox="true"/>
          <p:nvPr/>
        </p:nvSpPr>
        <p:spPr>
          <a:xfrm rot="0" flipH="false" flipV="false">
            <a:off x="762000" y="508000"/>
            <a:ext cx="106680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32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说一说：今天学到的两个秘密</a:t>
            </a:r>
            <a:endParaRPr lang="en-US" sz="1100"/>
          </a:p>
        </p:txBody>
      </p:sp>
      <p:sp>
        <p:nvSpPr>
          <p:cNvPr name="AutoShape 4" id="4"/>
          <p:cNvSpPr/>
          <p:nvPr/>
        </p:nvSpPr>
        <p:spPr>
          <a:xfrm rot="0" flipH="false" flipV="false">
            <a:off x="1016000" y="1905000"/>
            <a:ext cx="4826000" cy="3302000"/>
          </a:xfrm>
          <a:prstGeom prst="roundRect">
            <a:avLst>
              <a:gd name="adj" fmla="val 6923"/>
            </a:avLst>
          </a:prstGeom>
          <a:solidFill>
            <a:srgbClr val="CCFBF1">
              <a:alpha val="100000"/>
            </a:srgbClr>
          </a:solidFill>
          <a:ln w="38100" cmpd="sng" cap="flat">
            <a:solidFill>
              <a:srgbClr val="1E1E1E">
                <a:alpha val="10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5" id="5"/>
          <p:cNvSpPr txBox="true"/>
          <p:nvPr/>
        </p:nvSpPr>
        <p:spPr>
          <a:xfrm rot="0" flipH="false" flipV="false">
            <a:off x="1270000" y="2222500"/>
            <a:ext cx="4318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2100">
                <a:solidFill>
                  <a:srgbClr val="0D9488"/>
                </a:solidFill>
                <a:latin typeface="Noto Sans SC"/>
                <a:ea typeface="Noto Sans SC"/>
                <a:cs typeface="Noto Sans SC"/>
                <a:sym typeface="Noto Sans SC"/>
              </a:rPr>
              <a:t>秘密一：万向节</a:t>
            </a:r>
            <a:endParaRPr lang="en-US" sz="1100"/>
          </a:p>
        </p:txBody>
      </p:sp>
      <p:sp>
        <p:nvSpPr>
          <p:cNvPr name="AutoShape 6" id="6"/>
          <p:cNvSpPr txBox="true"/>
          <p:nvPr/>
        </p:nvSpPr>
        <p:spPr>
          <a:xfrm rot="0" flipH="false" flipV="false">
            <a:off x="1270000" y="2921000"/>
            <a:ext cx="4318000" cy="203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41666"/>
              </a:lnSpc>
              <a:defRPr/>
            </a:pPr>
            <a:r>
              <a:rPr lang="en-US" b="false" i="false" strike="noStrike" u="none" sz="18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像一个十字小关节，</a:t>
            </a:r>
            <a:endParaRPr lang="en-US" sz="1100"/>
          </a:p>
          <a:p>
            <a:pPr algn="l" marL="0" indent="0">
              <a:lnSpc>
                <a:spcPct val="141666"/>
              </a:lnSpc>
            </a:pPr>
            <a:r>
              <a:rPr lang="en-US" b="false" i="false" strike="noStrike" u="none" sz="18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能把动力"拐弯"传过去，</a:t>
            </a:r>
          </a:p>
          <a:p>
            <a:pPr algn="l" marL="0" indent="0">
              <a:lnSpc>
                <a:spcPct val="141666"/>
              </a:lnSpc>
            </a:pPr>
            <a:r>
              <a:rPr lang="en-US" b="false" i="false" strike="noStrike" u="none" sz="18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竖轴转、横轴也跟着转。</a:t>
            </a:r>
          </a:p>
        </p:txBody>
      </p:sp>
      <p:sp>
        <p:nvSpPr>
          <p:cNvPr name="AutoShape 7" id="7"/>
          <p:cNvSpPr/>
          <p:nvPr/>
        </p:nvSpPr>
        <p:spPr>
          <a:xfrm rot="0" flipH="false" flipV="false">
            <a:off x="6350000" y="1905000"/>
            <a:ext cx="4826000" cy="3302000"/>
          </a:xfrm>
          <a:prstGeom prst="roundRect">
            <a:avLst>
              <a:gd name="adj" fmla="val 6923"/>
            </a:avLst>
          </a:prstGeom>
          <a:solidFill>
            <a:srgbClr val="FEF3C7">
              <a:alpha val="100000"/>
            </a:srgbClr>
          </a:solidFill>
          <a:ln w="38100" cmpd="sng" cap="flat">
            <a:solidFill>
              <a:srgbClr val="1E1E1E">
                <a:alpha val="10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8" id="8"/>
          <p:cNvSpPr txBox="true"/>
          <p:nvPr/>
        </p:nvSpPr>
        <p:spPr>
          <a:xfrm rot="0" flipH="false" flipV="false">
            <a:off x="6604000" y="2222500"/>
            <a:ext cx="4318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2100">
                <a:solidFill>
                  <a:srgbClr val="D97706"/>
                </a:solidFill>
                <a:latin typeface="Noto Sans SC"/>
                <a:ea typeface="Noto Sans SC"/>
                <a:cs typeface="Noto Sans SC"/>
                <a:sym typeface="Noto Sans SC"/>
              </a:rPr>
              <a:t>秘密二：小带大增速</a:t>
            </a:r>
            <a:endParaRPr lang="en-US" sz="1100"/>
          </a:p>
        </p:txBody>
      </p:sp>
      <p:sp>
        <p:nvSpPr>
          <p:cNvPr name="AutoShape 9" id="9"/>
          <p:cNvSpPr txBox="true"/>
          <p:nvPr/>
        </p:nvSpPr>
        <p:spPr>
          <a:xfrm rot="0" flipH="false" flipV="false">
            <a:off x="6604000" y="2921000"/>
            <a:ext cx="4318000" cy="203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41666"/>
              </a:lnSpc>
              <a:defRPr/>
            </a:pPr>
            <a:r>
              <a:rPr lang="en-US" b="false" i="false" strike="noStrike" u="none" sz="18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8齿小齿轮带16齿大齿轮，</a:t>
            </a:r>
            <a:endParaRPr lang="en-US" sz="1100"/>
          </a:p>
          <a:p>
            <a:pPr algn="l" marL="0" indent="0">
              <a:lnSpc>
                <a:spcPct val="141666"/>
              </a:lnSpc>
            </a:pPr>
            <a:r>
              <a:rPr lang="en-US" b="false" i="false" strike="noStrike" u="none" sz="18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大齿轮转得飞快，</a:t>
            </a:r>
          </a:p>
          <a:p>
            <a:pPr algn="l" marL="0" indent="0">
              <a:lnSpc>
                <a:spcPct val="141666"/>
              </a:lnSpc>
            </a:pPr>
            <a:r>
              <a:rPr lang="en-US" b="false" i="false" strike="noStrike" u="none" sz="18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搅拌桨就转得更快！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>
  <p:cSld>
    <p:bg>
      <p:bgPr>
        <a:solidFill>
          <a:srgbClr val="FFFDF5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 flipH="false" flipV="false">
            <a:off x="0" y="0"/>
            <a:ext cx="12192000" cy="127000"/>
          </a:xfrm>
          <a:prstGeom prst="roundRect">
            <a:avLst>
              <a:gd name="adj" fmla="val 0"/>
            </a:avLst>
          </a:prstGeom>
          <a:solidFill>
            <a:srgbClr val="E2883E">
              <a:alpha val="10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3" id="3"/>
          <p:cNvSpPr txBox="true"/>
          <p:nvPr/>
        </p:nvSpPr>
        <p:spPr>
          <a:xfrm rot="0" flipH="false" flipV="false">
            <a:off x="762000" y="508000"/>
            <a:ext cx="106680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32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小提醒：这三个坑别踩</a:t>
            </a:r>
            <a:endParaRPr lang="en-US" sz="1100"/>
          </a:p>
        </p:txBody>
      </p:sp>
      <p:sp>
        <p:nvSpPr>
          <p:cNvPr name="AutoShape 4" id="4"/>
          <p:cNvSpPr/>
          <p:nvPr/>
        </p:nvSpPr>
        <p:spPr>
          <a:xfrm rot="0" flipH="false" flipV="false">
            <a:off x="1016000" y="1778000"/>
            <a:ext cx="10160000" cy="1016000"/>
          </a:xfrm>
          <a:prstGeom prst="roundRect">
            <a:avLst>
              <a:gd name="adj" fmla="val 17500"/>
            </a:avLst>
          </a:prstGeom>
          <a:solidFill>
            <a:srgbClr val="FEE2E2">
              <a:alpha val="100000"/>
            </a:srgbClr>
          </a:solidFill>
          <a:ln w="38100" cmpd="sng" cap="flat">
            <a:solidFill>
              <a:srgbClr val="1E1E1E">
                <a:alpha val="10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5" id="5"/>
          <p:cNvSpPr txBox="true"/>
          <p:nvPr/>
        </p:nvSpPr>
        <p:spPr>
          <a:xfrm rot="0" flipH="false" flipV="false">
            <a:off x="1270000" y="1968500"/>
            <a:ext cx="9652000" cy="635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800">
                <a:solidFill>
                  <a:srgbClr val="991B1B"/>
                </a:solidFill>
                <a:latin typeface="Noto Sans SC"/>
                <a:ea typeface="Noto Sans SC"/>
                <a:cs typeface="Noto Sans SC"/>
                <a:sym typeface="Noto Sans SC"/>
              </a:rPr>
              <a:t>1. 万向节两头没插紧——一转就掉下来，动力传不过去。</a:t>
            </a:r>
            <a:endParaRPr lang="en-US" sz="1100"/>
          </a:p>
        </p:txBody>
      </p:sp>
      <p:sp>
        <p:nvSpPr>
          <p:cNvPr name="AutoShape 6" id="6"/>
          <p:cNvSpPr/>
          <p:nvPr/>
        </p:nvSpPr>
        <p:spPr>
          <a:xfrm rot="0" flipH="false" flipV="false">
            <a:off x="1016000" y="3048000"/>
            <a:ext cx="10160000" cy="1016000"/>
          </a:xfrm>
          <a:prstGeom prst="roundRect">
            <a:avLst>
              <a:gd name="adj" fmla="val 17500"/>
            </a:avLst>
          </a:prstGeom>
          <a:solidFill>
            <a:srgbClr val="FEE2E2">
              <a:alpha val="100000"/>
            </a:srgbClr>
          </a:solidFill>
          <a:ln w="38100" cmpd="sng" cap="flat">
            <a:solidFill>
              <a:srgbClr val="1E1E1E">
                <a:alpha val="10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7" id="7"/>
          <p:cNvSpPr txBox="true"/>
          <p:nvPr/>
        </p:nvSpPr>
        <p:spPr>
          <a:xfrm rot="0" flipH="false" flipV="false">
            <a:off x="1270000" y="3238500"/>
            <a:ext cx="9652000" cy="635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800">
                <a:solidFill>
                  <a:srgbClr val="991B1B"/>
                </a:solidFill>
                <a:latin typeface="Noto Sans SC"/>
                <a:ea typeface="Noto Sans SC"/>
                <a:cs typeface="Noto Sans SC"/>
                <a:sym typeface="Noto Sans SC"/>
              </a:rPr>
              <a:t>2. 齿轮咬太死——卡死了，马达嗡嗡转却不动。要轻轻咬住、用手转顺滑。</a:t>
            </a:r>
            <a:endParaRPr lang="en-US" sz="1100"/>
          </a:p>
        </p:txBody>
      </p:sp>
      <p:sp>
        <p:nvSpPr>
          <p:cNvPr name="AutoShape 8" id="8"/>
          <p:cNvSpPr/>
          <p:nvPr/>
        </p:nvSpPr>
        <p:spPr>
          <a:xfrm rot="0" flipH="false" flipV="false">
            <a:off x="1016000" y="4318000"/>
            <a:ext cx="10160000" cy="1016000"/>
          </a:xfrm>
          <a:prstGeom prst="roundRect">
            <a:avLst>
              <a:gd name="adj" fmla="val 17500"/>
            </a:avLst>
          </a:prstGeom>
          <a:solidFill>
            <a:srgbClr val="FEE2E2">
              <a:alpha val="100000"/>
            </a:srgbClr>
          </a:solidFill>
          <a:ln w="38100" cmpd="sng" cap="flat">
            <a:solidFill>
              <a:srgbClr val="1E1E1E">
                <a:alpha val="10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9" id="9"/>
          <p:cNvSpPr txBox="true"/>
          <p:nvPr/>
        </p:nvSpPr>
        <p:spPr>
          <a:xfrm rot="0" flipH="false" flipV="false">
            <a:off x="1270000" y="4508500"/>
            <a:ext cx="9652000" cy="635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800">
                <a:solidFill>
                  <a:srgbClr val="991B1B"/>
                </a:solidFill>
                <a:latin typeface="Noto Sans SC"/>
                <a:ea typeface="Noto Sans SC"/>
                <a:cs typeface="Noto Sans SC"/>
                <a:sym typeface="Noto Sans SC"/>
              </a:rPr>
              <a:t>3. 电池盒接反线——马达倒着转，桨往反方向搅。</a:t>
            </a:r>
            <a:endParaRPr lang="en-US" sz="1100"/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>
  <p:cSld>
    <p:bg>
      <p:bgPr>
        <a:solidFill>
          <a:srgbClr val="FFFDF5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 flipH="false" flipV="false">
            <a:off x="0" y="0"/>
            <a:ext cx="12192000" cy="127000"/>
          </a:xfrm>
          <a:prstGeom prst="roundRect">
            <a:avLst>
              <a:gd name="adj" fmla="val 0"/>
            </a:avLst>
          </a:prstGeom>
          <a:solidFill>
            <a:srgbClr val="E2883E">
              <a:alpha val="10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3" id="3"/>
          <p:cNvSpPr txBox="true"/>
          <p:nvPr/>
        </p:nvSpPr>
        <p:spPr>
          <a:xfrm rot="0" flipH="false" flipV="false">
            <a:off x="762000" y="508000"/>
            <a:ext cx="106680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32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玩一玩：拓展小挑战</a:t>
            </a:r>
            <a:endParaRPr lang="en-US" sz="1100"/>
          </a:p>
        </p:txBody>
      </p:sp>
      <p:sp>
        <p:nvSpPr>
          <p:cNvPr name="AutoShape 4" id="4"/>
          <p:cNvSpPr/>
          <p:nvPr/>
        </p:nvSpPr>
        <p:spPr>
          <a:xfrm rot="0" flipH="false" flipV="false">
            <a:off x="1016000" y="1905000"/>
            <a:ext cx="4826000" cy="3302000"/>
          </a:xfrm>
          <a:prstGeom prst="roundRect">
            <a:avLst>
              <a:gd name="adj" fmla="val 6923"/>
            </a:avLst>
          </a:prstGeom>
          <a:solidFill>
            <a:srgbClr val="DDD6FE">
              <a:alpha val="100000"/>
            </a:srgbClr>
          </a:solidFill>
          <a:ln w="38100" cmpd="sng" cap="flat">
            <a:solidFill>
              <a:srgbClr val="1E1E1E">
                <a:alpha val="10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5" id="5"/>
          <p:cNvSpPr txBox="true"/>
          <p:nvPr/>
        </p:nvSpPr>
        <p:spPr>
          <a:xfrm rot="0" flipH="false" flipV="false">
            <a:off x="1270000" y="2222500"/>
            <a:ext cx="4318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2000">
                <a:solidFill>
                  <a:srgbClr val="7C3AED"/>
                </a:solidFill>
                <a:latin typeface="Noto Sans SC"/>
                <a:ea typeface="Noto Sans SC"/>
                <a:cs typeface="Noto Sans SC"/>
                <a:sym typeface="Noto Sans SC"/>
              </a:rPr>
              <a:t>挑战：换个桨试试</a:t>
            </a:r>
            <a:endParaRPr lang="en-US" sz="1100"/>
          </a:p>
        </p:txBody>
      </p:sp>
      <p:sp>
        <p:nvSpPr>
          <p:cNvPr name="AutoShape 6" id="6"/>
          <p:cNvSpPr txBox="true"/>
          <p:nvPr/>
        </p:nvSpPr>
        <p:spPr>
          <a:xfrm rot="0" flipH="false" flipV="false">
            <a:off x="1270000" y="2921000"/>
            <a:ext cx="4318000" cy="203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41666"/>
              </a:lnSpc>
              <a:defRPr/>
            </a:pPr>
            <a:r>
              <a:rPr lang="en-US" b="false" i="false" strike="noStrike" u="none" sz="18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把搅拌桨换成一个小风扇叶片，</a:t>
            </a:r>
            <a:endParaRPr lang="en-US" sz="1100"/>
          </a:p>
          <a:p>
            <a:pPr algn="l" marL="0" indent="0">
              <a:lnSpc>
                <a:spcPct val="141666"/>
              </a:lnSpc>
            </a:pPr>
            <a:r>
              <a:rPr lang="en-US" b="false" i="false" strike="noStrike" u="none" sz="18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打开开关——</a:t>
            </a:r>
          </a:p>
          <a:p>
            <a:pPr algn="l" marL="0" indent="0">
              <a:lnSpc>
                <a:spcPct val="141666"/>
              </a:lnSpc>
            </a:pPr>
            <a:r>
              <a:rPr lang="en-US" b="false" i="false" strike="noStrike" u="none" sz="18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看看风吹向哪个方向？</a:t>
            </a:r>
          </a:p>
        </p:txBody>
      </p:sp>
      <p:sp>
        <p:nvSpPr>
          <p:cNvPr name="AutoShape 7" id="7"/>
          <p:cNvSpPr/>
          <p:nvPr/>
        </p:nvSpPr>
        <p:spPr>
          <a:xfrm rot="0" flipH="false" flipV="false">
            <a:off x="6350000" y="1905000"/>
            <a:ext cx="4826000" cy="3302000"/>
          </a:xfrm>
          <a:prstGeom prst="roundRect">
            <a:avLst>
              <a:gd name="adj" fmla="val 6923"/>
            </a:avLst>
          </a:prstGeom>
          <a:solidFill>
            <a:srgbClr val="BAE6FD">
              <a:alpha val="100000"/>
            </a:srgbClr>
          </a:solidFill>
          <a:ln w="38100" cmpd="sng" cap="flat">
            <a:solidFill>
              <a:srgbClr val="1E1E1E">
                <a:alpha val="10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8" id="8"/>
          <p:cNvSpPr txBox="true"/>
          <p:nvPr/>
        </p:nvSpPr>
        <p:spPr>
          <a:xfrm rot="0" flipH="false" flipV="false">
            <a:off x="6604000" y="2222500"/>
            <a:ext cx="4318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2000">
                <a:solidFill>
                  <a:srgbClr val="0284C7"/>
                </a:solidFill>
                <a:latin typeface="Noto Sans SC"/>
                <a:ea typeface="Noto Sans SC"/>
                <a:cs typeface="Noto Sans SC"/>
                <a:sym typeface="Noto Sans SC"/>
              </a:rPr>
              <a:t>想一想</a:t>
            </a:r>
            <a:endParaRPr lang="en-US" sz="1100"/>
          </a:p>
        </p:txBody>
      </p:sp>
      <p:sp>
        <p:nvSpPr>
          <p:cNvPr name="AutoShape 9" id="9"/>
          <p:cNvSpPr txBox="true"/>
          <p:nvPr/>
        </p:nvSpPr>
        <p:spPr>
          <a:xfrm rot="0" flipH="false" flipV="false">
            <a:off x="6604000" y="2921000"/>
            <a:ext cx="4318000" cy="203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41666"/>
              </a:lnSpc>
              <a:defRPr/>
            </a:pPr>
            <a:r>
              <a:rPr lang="en-US" b="false" i="false" strike="noStrike" u="none" sz="18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为什么同一个转轴，</a:t>
            </a:r>
            <a:endParaRPr lang="en-US" sz="1100"/>
          </a:p>
          <a:p>
            <a:pPr algn="l" marL="0" indent="0">
              <a:lnSpc>
                <a:spcPct val="141666"/>
              </a:lnSpc>
            </a:pPr>
            <a:r>
              <a:rPr lang="en-US" b="false" i="false" strike="noStrike" u="none" sz="18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装桨能搅东西，</a:t>
            </a:r>
          </a:p>
          <a:p>
            <a:pPr algn="l" marL="0" indent="0">
              <a:lnSpc>
                <a:spcPct val="141666"/>
              </a:lnSpc>
            </a:pPr>
            <a:r>
              <a:rPr lang="en-US" b="false" i="false" strike="noStrike" u="none" sz="18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装风扇就能吹风？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>
  <p:cSld>
    <p:bg>
      <p:bgPr>
        <a:solidFill>
          <a:srgbClr val="FFFDF5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 flipH="false" flipV="false">
            <a:off x="0" y="0"/>
            <a:ext cx="12192000" cy="127000"/>
          </a:xfrm>
          <a:prstGeom prst="roundRect">
            <a:avLst>
              <a:gd name="adj" fmla="val 0"/>
            </a:avLst>
          </a:prstGeom>
          <a:solidFill>
            <a:srgbClr val="E2883E">
              <a:alpha val="10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3" id="3"/>
          <p:cNvSpPr txBox="true"/>
          <p:nvPr/>
        </p:nvSpPr>
        <p:spPr>
          <a:xfrm rot="0" flipH="false" flipV="false">
            <a:off x="762000" y="508000"/>
            <a:ext cx="106680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32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回家任务</a:t>
            </a:r>
            <a:endParaRPr lang="en-US" sz="1100"/>
          </a:p>
        </p:txBody>
      </p:sp>
      <p:sp>
        <p:nvSpPr>
          <p:cNvPr name="AutoShape 4" id="4"/>
          <p:cNvSpPr/>
          <p:nvPr/>
        </p:nvSpPr>
        <p:spPr>
          <a:xfrm rot="0" flipH="false" flipV="false">
            <a:off x="1016000" y="1778000"/>
            <a:ext cx="10160000" cy="3556000"/>
          </a:xfrm>
          <a:prstGeom prst="roundRect">
            <a:avLst>
              <a:gd name="adj" fmla="val 6428"/>
            </a:avLst>
          </a:prstGeom>
          <a:solidFill>
            <a:srgbClr val="FEF3C7">
              <a:alpha val="100000"/>
            </a:srgbClr>
          </a:solidFill>
          <a:ln w="38100" cmpd="sng" cap="flat">
            <a:solidFill>
              <a:srgbClr val="1E1E1E">
                <a:alpha val="10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5" id="5"/>
          <p:cNvSpPr txBox="true"/>
          <p:nvPr/>
        </p:nvSpPr>
        <p:spPr>
          <a:xfrm rot="0" flipH="false" flipV="false">
            <a:off x="1397000" y="2159000"/>
            <a:ext cx="9398000" cy="292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83333"/>
              </a:lnSpc>
              <a:defRPr/>
            </a:pPr>
            <a:r>
              <a:rPr lang="en-US" b="false" i="false" strike="noStrike" u="none" sz="2000">
                <a:solidFill>
                  <a:srgbClr val="92400E"/>
                </a:solidFill>
                <a:latin typeface="Noto Sans SC"/>
                <a:ea typeface="Noto Sans SC"/>
                <a:cs typeface="Noto Sans SC"/>
                <a:sym typeface="Noto Sans SC"/>
              </a:rPr>
              <a:t>1. 给爸爸妈妈讲：万向节是怎么把动力拐弯的？</a:t>
            </a:r>
            <a:endParaRPr lang="en-US" sz="1100"/>
          </a:p>
          <a:p>
            <a:pPr algn="l" marL="0" indent="0">
              <a:lnSpc>
                <a:spcPct val="183333"/>
              </a:lnSpc>
            </a:pPr>
            <a:r>
              <a:rPr lang="en-US" b="false" i="false" strike="noStrike" u="none" sz="2000">
                <a:solidFill>
                  <a:srgbClr val="92400E"/>
                </a:solidFill>
                <a:latin typeface="Noto Sans SC"/>
                <a:ea typeface="Noto Sans SC"/>
                <a:cs typeface="Noto Sans SC"/>
                <a:sym typeface="Noto Sans SC"/>
              </a:rPr>
              <a:t>2. 找一找家里的"搅拌器"：打蛋器、料理机、洗衣机。</a:t>
            </a:r>
          </a:p>
          <a:p>
            <a:pPr algn="l" marL="0" indent="0">
              <a:lnSpc>
                <a:spcPct val="183333"/>
              </a:lnSpc>
            </a:pPr>
            <a:r>
              <a:rPr lang="en-US" b="false" i="false" strike="noStrike" u="none" sz="2000">
                <a:solidFill>
                  <a:srgbClr val="92400E"/>
                </a:solidFill>
                <a:latin typeface="Noto Sans SC"/>
                <a:ea typeface="Noto Sans SC"/>
                <a:cs typeface="Noto Sans SC"/>
                <a:sym typeface="Noto Sans SC"/>
              </a:rPr>
              <a:t>3. 想一想：小齿轮带大齿轮，为什么会变快？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>
  <p:cSld>
    <p:bg>
      <p:bgPr>
        <a:solidFill>
          <a:srgbClr val="FFFDF5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 flipH="false" flipV="false"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E2883E">
              <a:alpha val="10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3" id="3"/>
          <p:cNvSpPr txBox="true"/>
          <p:nvPr/>
        </p:nvSpPr>
        <p:spPr>
          <a:xfrm rot="0" flipH="false" flipV="false">
            <a:off x="1016000" y="2286000"/>
            <a:ext cx="10160000" cy="1270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25000"/>
              </a:lnSpc>
              <a:defRPr/>
            </a:pPr>
            <a:r>
              <a:rPr lang="en-US" b="true" i="false" strike="noStrike" u="none" sz="520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今天你真棒！</a:t>
            </a:r>
            <a:endParaRPr lang="en-US" sz="1100"/>
          </a:p>
        </p:txBody>
      </p:sp>
      <p:sp>
        <p:nvSpPr>
          <p:cNvPr name="AutoShape 4" id="4"/>
          <p:cNvSpPr txBox="true"/>
          <p:nvPr/>
        </p:nvSpPr>
        <p:spPr>
          <a:xfrm rot="0" flipH="false" flipV="false">
            <a:off x="1016000" y="3810000"/>
            <a:ext cx="101600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25000"/>
              </a:lnSpc>
              <a:defRPr/>
            </a:pPr>
            <a:r>
              <a:rPr lang="en-US" b="false" i="false" strike="noStrike" u="none" sz="220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你已经会用万向节拐弯、用齿轮加速了</a:t>
            </a:r>
            <a:endParaRPr lang="en-US" sz="1100"/>
          </a:p>
        </p:txBody>
      </p:sp>
      <p:sp>
        <p:nvSpPr>
          <p:cNvPr name="AutoShape 5" id="5"/>
          <p:cNvSpPr/>
          <p:nvPr/>
        </p:nvSpPr>
        <p:spPr>
          <a:xfrm rot="0" flipH="false" flipV="false">
            <a:off x="4826000" y="4953000"/>
            <a:ext cx="2540000" cy="711200"/>
          </a:xfrm>
          <a:prstGeom prst="roundRect">
            <a:avLst>
              <a:gd name="adj" fmla="val 50000"/>
            </a:avLst>
          </a:prstGeom>
          <a:solidFill>
            <a:srgbClr val="FFFDF5">
              <a:alpha val="100000"/>
            </a:srgbClr>
          </a:solidFill>
          <a:ln w="38100" cmpd="sng" cap="flat">
            <a:solidFill>
              <a:srgbClr val="1E1E1E">
                <a:alpha val="10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6" id="6"/>
          <p:cNvSpPr txBox="true"/>
          <p:nvPr/>
        </p:nvSpPr>
        <p:spPr>
          <a:xfrm rot="0" flipH="false" flipV="false">
            <a:off x="4826000" y="4953000"/>
            <a:ext cx="2540000" cy="7112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25000"/>
              </a:lnSpc>
              <a:defRPr/>
            </a:pPr>
            <a:r>
              <a:rPr lang="en-US" b="true" i="false" strike="noStrike" u="none" sz="2000">
                <a:solidFill>
                  <a:srgbClr val="E2883E"/>
                </a:solidFill>
                <a:latin typeface="Noto Sans SC"/>
                <a:ea typeface="Noto Sans SC"/>
                <a:cs typeface="Noto Sans SC"/>
                <a:sym typeface="Noto Sans SC"/>
              </a:rPr>
              <a:t>下次课见！</a:t>
            </a:r>
            <a:endParaRPr lang="en-US" sz="11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默认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