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notesSlides/notesSlide1.xml" Type="http://schemas.openxmlformats.org/officeDocument/2006/relationships/notesSlide"/><Relationship Id="rId22" Target="notesSlides/notesSlide2.xml" Type="http://schemas.openxmlformats.org/officeDocument/2006/relationships/notesSlide"/><Relationship Id="rId23" Target="notesSlides/notesSlide3.xml" Type="http://schemas.openxmlformats.org/officeDocument/2006/relationships/notesSlide"/><Relationship Id="rId24" Target="notesSlides/notesSlide4.xml" Type="http://schemas.openxmlformats.org/officeDocument/2006/relationships/notesSlide"/><Relationship Id="rId25" Target="notesSlides/notesSlide5.xml" Type="http://schemas.openxmlformats.org/officeDocument/2006/relationships/notesSlide"/><Relationship Id="rId26" Target="notesSlides/notesSlide6.xml" Type="http://schemas.openxmlformats.org/officeDocument/2006/relationships/notesSlide"/><Relationship Id="rId27" Target="notesSlides/notesSlide7.xml" Type="http://schemas.openxmlformats.org/officeDocument/2006/relationships/notesSlide"/><Relationship Id="rId28" Target="notesSlides/notesSlide8.xml" Type="http://schemas.openxmlformats.org/officeDocument/2006/relationships/notesSlide"/><Relationship Id="rId29" Target="notesSlides/notesSlide9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10.xml" Type="http://schemas.openxmlformats.org/officeDocument/2006/relationships/notesSlide"/><Relationship Id="rId31" Target="notesSlides/notesSlide11.xml" Type="http://schemas.openxmlformats.org/officeDocument/2006/relationships/notesSlide"/><Relationship Id="rId32" Target="notesSlides/notesSlide12.xml" Type="http://schemas.openxmlformats.org/officeDocument/2006/relationships/notesSlide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今天做一辆极速火箭车！打开开关，嗖地冲出去。秘密是大齿轮带小齿轮，让小车加速。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三个目标：大带小加速、车轴轮子传动、竞速试跑。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赛车、跑车、火箭都是比谁更快。今天我们做一辆自己的火箭车。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核心问题：怎么加速。揭示大带小加速：大齿轮转1圈小齿轮转5圈。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先搭底盘固定马达，两侧留好穿车轴的孔。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马达轴装40齿大齿轮，它是主动轮。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关键步：8齿小齿轮咬40齿大齿轮。齿轮轻轻咬合不卡死，车轮对齐直着跑。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复盘：大带小加速、车轴轮子传动。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常见错误：齿轮咬不上、卡死、轮子跑偏。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拓展：反过来小带大做爬坡车，体会减速有力，为后续课埋伏笔。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回家三件事：讲大带小加速、观察自行车、想小带大减速。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表扬孩子。下节课做自动升旗塔，看怎么让旗稳稳升起。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2.xml" Type="http://schemas.openxmlformats.org/officeDocument/2006/relationships/notesSlide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778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143000" y="1524000"/>
            <a:ext cx="2540000" cy="1143000"/>
          </a:xfrm>
          <a:prstGeom prst="roundRect">
            <a:avLst>
              <a:gd name="adj" fmla="val 20000"/>
            </a:avLst>
          </a:prstGeom>
          <a:solidFill>
            <a:srgbClr val="F7D75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143000" y="1524000"/>
            <a:ext cx="2540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4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B5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3937000" y="1524000"/>
            <a:ext cx="7112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5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极速火箭车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143000" y="3175000"/>
            <a:ext cx="9906000" cy="889000"/>
          </a:xfrm>
          <a:prstGeom prst="roundRect">
            <a:avLst>
              <a:gd name="adj" fmla="val 22857"/>
            </a:avLst>
          </a:prstGeom>
          <a:solidFill>
            <a:srgbClr val="DC2626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143000" y="3175000"/>
            <a:ext cx="9906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大齿轮带小齿轮加速，车轴轮子传动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143000" y="4826000"/>
            <a:ext cx="990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爱萝卜 S5 动力机械进阶，备选入门铺垫课，第5讲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8890000" y="5588000"/>
            <a:ext cx="2159000" cy="635000"/>
          </a:xfrm>
          <a:prstGeom prst="roundRect">
            <a:avLst>
              <a:gd name="adj" fmla="val 50000"/>
            </a:avLst>
          </a:prstGeom>
          <a:solidFill>
            <a:srgbClr val="DC2626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8890000" y="5588000"/>
            <a:ext cx="2159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90分钟，竞速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4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本讲要学会三个本领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3302000" cy="3810000"/>
          </a:xfrm>
          <a:prstGeom prst="roundRect">
            <a:avLst>
              <a:gd name="adj" fmla="val 6923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762000" y="2095500"/>
            <a:ext cx="330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B91C1C"/>
                </a:solidFill>
                <a:latin typeface="Noto Sans SC"/>
                <a:ea typeface="Noto Sans SC"/>
                <a:cs typeface="Noto Sans SC"/>
                <a:sym typeface="Noto Sans SC"/>
              </a:rPr>
              <a:t>本领一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921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大带小加速</a:t>
            </a:r>
            <a:endParaRPr lang="en-US" sz="1100"/>
          </a:p>
          <a:p>
            <a:pPr algn="ctr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大齿轮带小齿轮，小车飞快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445000" y="1778000"/>
            <a:ext cx="3302000" cy="3810000"/>
          </a:xfrm>
          <a:prstGeom prst="roundRect">
            <a:avLst>
              <a:gd name="adj" fmla="val 6923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4445000" y="2095500"/>
            <a:ext cx="330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本领二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4699000" y="2921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车轴轮子</a:t>
            </a:r>
            <a:endParaRPr lang="en-US" sz="1100"/>
          </a:p>
          <a:p>
            <a:pPr algn="ctr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把转圈变成向前跑</a:t>
            </a:r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8128000" y="1778000"/>
            <a:ext cx="3302000" cy="3810000"/>
          </a:xfrm>
          <a:prstGeom prst="roundRect">
            <a:avLst>
              <a:gd name="adj" fmla="val 6923"/>
            </a:avLst>
          </a:prstGeom>
          <a:solidFill>
            <a:srgbClr val="DDD6FE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8128000" y="2095500"/>
            <a:ext cx="330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7C3AED"/>
                </a:solidFill>
                <a:latin typeface="Noto Sans SC"/>
                <a:ea typeface="Noto Sans SC"/>
                <a:cs typeface="Noto Sans SC"/>
                <a:sym typeface="Noto Sans SC"/>
              </a:rPr>
              <a:t>本领三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8382000" y="2921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竞速试跑</a:t>
            </a:r>
            <a:endParaRPr lang="en-US" sz="1100"/>
          </a:p>
          <a:p>
            <a:pPr algn="ctr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比比谁的车最快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看一看：谁跑得最快？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3302000" cy="3556000"/>
          </a:xfrm>
          <a:prstGeom prst="roundRect">
            <a:avLst>
              <a:gd name="adj" fmla="val 6923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016000" y="20955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DC2626"/>
                </a:solidFill>
                <a:latin typeface="Noto Sans SC"/>
                <a:ea typeface="Noto Sans SC"/>
                <a:cs typeface="Noto Sans SC"/>
                <a:sym typeface="Noto Sans SC"/>
              </a:rPr>
              <a:t>F1赛车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794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风驰电掣，发动机拼命转。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445000" y="1778000"/>
            <a:ext cx="3302000" cy="3556000"/>
          </a:xfrm>
          <a:prstGeom prst="roundRect">
            <a:avLst>
              <a:gd name="adj" fmla="val 6923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4699000" y="20955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DC2626"/>
                </a:solidFill>
                <a:latin typeface="Noto Sans SC"/>
                <a:ea typeface="Noto Sans SC"/>
                <a:cs typeface="Noto Sans SC"/>
                <a:sym typeface="Noto Sans SC"/>
              </a:rPr>
              <a:t>跑车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4699000" y="2794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踩油门嗖地冲出去。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8128000" y="1778000"/>
            <a:ext cx="3302000" cy="3556000"/>
          </a:xfrm>
          <a:prstGeom prst="roundRect">
            <a:avLst>
              <a:gd name="adj" fmla="val 6923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8382000" y="20955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DC2626"/>
                </a:solidFill>
                <a:latin typeface="Noto Sans SC"/>
                <a:ea typeface="Noto Sans SC"/>
                <a:cs typeface="Noto Sans SC"/>
                <a:sym typeface="Noto Sans SC"/>
              </a:rPr>
              <a:t>火箭发射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8382000" y="2794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喷火飞快冲上天。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想一想：马达不算快，车怎么飞快？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905000"/>
            <a:ext cx="4572000" cy="3302000"/>
          </a:xfrm>
          <a:prstGeom prst="roundRect">
            <a:avLst>
              <a:gd name="adj" fmla="val 6923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286000"/>
            <a:ext cx="40640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9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问题：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9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马达转得不算快，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9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怎么让小车跑得飞快？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096000" y="1905000"/>
            <a:ext cx="5080000" cy="3302000"/>
          </a:xfrm>
          <a:prstGeom prst="roundRect">
            <a:avLst>
              <a:gd name="adj" fmla="val 6923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350000" y="22860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B91C1C"/>
                </a:solidFill>
                <a:latin typeface="Noto Sans SC"/>
                <a:ea typeface="Noto Sans SC"/>
                <a:cs typeface="Noto Sans SC"/>
                <a:sym typeface="Noto Sans SC"/>
              </a:rPr>
              <a:t>秘密：大带小加速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350000" y="2984500"/>
            <a:ext cx="4572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40齿大齿轮转1圈，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8齿小齿轮要转5圈才跟上，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小齿轮飞转，车就快了！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搭一搭：第1步 底盘+马达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6096000" cy="3810000"/>
          </a:xfrm>
          <a:prstGeom prst="roundRect">
            <a:avLst>
              <a:gd name="adj" fmla="val 4666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032000"/>
            <a:ext cx="5588000" cy="330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用梁搭一个长方形底盘，两侧留孔穿车轴。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把马达固定在底盘中间，输出轴朝侧面。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旁边放好电池盒的位置。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0" y="1778000"/>
            <a:ext cx="3810000" cy="3810000"/>
          </a:xfrm>
          <a:prstGeom prst="roundRect">
            <a:avLst>
              <a:gd name="adj" fmla="val 4666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874000" y="2095500"/>
            <a:ext cx="330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9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要点提示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7874000" y="2794000"/>
            <a:ext cx="3302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7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· 底盘要平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· 马达装正中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· 轴孔留好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搭一搭：第2步 装40齿大齿轮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6096000" cy="3810000"/>
          </a:xfrm>
          <a:prstGeom prst="roundRect">
            <a:avLst>
              <a:gd name="adj" fmla="val 4666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032000"/>
            <a:ext cx="5588000" cy="330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在马达输出轴上装一个40齿大齿轮。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这个大齿轮个头大、跟着马达转。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它就是"加速"的主动轮。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0" y="1778000"/>
            <a:ext cx="3810000" cy="3810000"/>
          </a:xfrm>
          <a:prstGeom prst="roundRect">
            <a:avLst>
              <a:gd name="adj" fmla="val 4666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874000" y="2095500"/>
            <a:ext cx="330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900">
                <a:solidFill>
                  <a:srgbClr val="B91C1C"/>
                </a:solidFill>
                <a:latin typeface="Noto Sans SC"/>
                <a:ea typeface="Noto Sans SC"/>
                <a:cs typeface="Noto Sans SC"/>
                <a:sym typeface="Noto Sans SC"/>
              </a:rPr>
              <a:t>易错点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7874000" y="2794000"/>
            <a:ext cx="3302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7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· 齿轮要按到底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· 别松动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· 留好给小齿轮咬合的位置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搭一搭：第3步 小齿轮+车轮试跑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6096000" cy="3810000"/>
          </a:xfrm>
          <a:prstGeom prst="roundRect">
            <a:avLst>
              <a:gd name="adj" fmla="val 4666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032000"/>
            <a:ext cx="5588000" cy="330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车轴穿8齿小齿轮，和大齿轮轻轻咬住。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车轴两端各装一个车轮。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接电池盒，打开开关发车！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0" y="1778000"/>
            <a:ext cx="3810000" cy="3810000"/>
          </a:xfrm>
          <a:prstGeom prst="roundRect">
            <a:avLst>
              <a:gd name="adj" fmla="val 4666"/>
            </a:avLst>
          </a:prstGeom>
          <a:solidFill>
            <a:srgbClr val="DCFCE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874000" y="2095500"/>
            <a:ext cx="330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900">
                <a:solidFill>
                  <a:srgbClr val="059669"/>
                </a:solidFill>
                <a:latin typeface="Noto Sans SC"/>
                <a:ea typeface="Noto Sans SC"/>
                <a:cs typeface="Noto Sans SC"/>
                <a:sym typeface="Noto Sans SC"/>
              </a:rPr>
              <a:t>成功标志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7874000" y="2794000"/>
            <a:ext cx="3302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700">
                <a:solidFill>
                  <a:srgbClr val="065F46"/>
                </a:solidFill>
                <a:latin typeface="Noto Sans SC"/>
                <a:ea typeface="Noto Sans SC"/>
                <a:cs typeface="Noto Sans SC"/>
                <a:sym typeface="Noto Sans SC"/>
              </a:rPr>
              <a:t>小车嗖地冲出去，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065F46"/>
                </a:solidFill>
                <a:latin typeface="Noto Sans SC"/>
                <a:ea typeface="Noto Sans SC"/>
                <a:cs typeface="Noto Sans SC"/>
                <a:sym typeface="Noto Sans SC"/>
              </a:rPr>
              <a:t>和同学比一比谁最快！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说一说：今天学到的两个秘密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905000"/>
            <a:ext cx="4826000" cy="3302000"/>
          </a:xfrm>
          <a:prstGeom prst="roundRect">
            <a:avLst>
              <a:gd name="adj" fmla="val 6923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222500"/>
            <a:ext cx="431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100">
                <a:solidFill>
                  <a:srgbClr val="B91C1C"/>
                </a:solidFill>
                <a:latin typeface="Noto Sans SC"/>
                <a:ea typeface="Noto Sans SC"/>
                <a:cs typeface="Noto Sans SC"/>
                <a:sym typeface="Noto Sans SC"/>
              </a:rPr>
              <a:t>秘密一：大带小加速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270000" y="2921000"/>
            <a:ext cx="4318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大齿轮转1圈，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小齿轮转好多圈，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小齿轮飞转，车就快！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1905000"/>
            <a:ext cx="4826000" cy="3302000"/>
          </a:xfrm>
          <a:prstGeom prst="roundRect">
            <a:avLst>
              <a:gd name="adj" fmla="val 6923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2222500"/>
            <a:ext cx="431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1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秘密二：车轴轮子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6604000" y="2921000"/>
            <a:ext cx="4318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小齿轮装车轴，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车轴带轮子转，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轮子着地往前滚。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小提醒：这三个坑别踩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10160000" cy="1016000"/>
          </a:xfrm>
          <a:prstGeom prst="roundRect">
            <a:avLst>
              <a:gd name="adj" fmla="val 17500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1968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1. 齿轮离太远咬不上——车不动，要调到牙齿轻轻咬住。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3048000"/>
            <a:ext cx="10160000" cy="1016000"/>
          </a:xfrm>
          <a:prstGeom prst="roundRect">
            <a:avLst>
              <a:gd name="adj" fmla="val 17500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270000" y="3238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2. 齿轮顶太死卡死——马达嗡嗡转却不走，用手转顺滑。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4318000"/>
            <a:ext cx="10160000" cy="1016000"/>
          </a:xfrm>
          <a:prstGeom prst="roundRect">
            <a:avLst>
              <a:gd name="adj" fmla="val 17500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270000" y="4508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3. 轮子左右没对齐——车跑偏，两个轮子要装在同一轴两端。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玩一玩：拓展小挑战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905000"/>
            <a:ext cx="4826000" cy="3302000"/>
          </a:xfrm>
          <a:prstGeom prst="roundRect">
            <a:avLst>
              <a:gd name="adj" fmla="val 6923"/>
            </a:avLst>
          </a:prstGeom>
          <a:solidFill>
            <a:srgbClr val="DDD6FE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222500"/>
            <a:ext cx="431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7C3AED"/>
                </a:solidFill>
                <a:latin typeface="Noto Sans SC"/>
                <a:ea typeface="Noto Sans SC"/>
                <a:cs typeface="Noto Sans SC"/>
                <a:sym typeface="Noto Sans SC"/>
              </a:rPr>
              <a:t>挑战：反过来装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270000" y="2921000"/>
            <a:ext cx="4318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把齿轮反过来，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小齿轮带大齿轮，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做一辆减速爬坡车！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1905000"/>
            <a:ext cx="4826000" cy="3302000"/>
          </a:xfrm>
          <a:prstGeom prst="roundRect">
            <a:avLst>
              <a:gd name="adj" fmla="val 6923"/>
            </a:avLst>
          </a:prstGeom>
          <a:solidFill>
            <a:srgbClr val="BAE6FD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2222500"/>
            <a:ext cx="431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284C7"/>
                </a:solidFill>
                <a:latin typeface="Noto Sans SC"/>
                <a:ea typeface="Noto Sans SC"/>
                <a:cs typeface="Noto Sans SC"/>
                <a:sym typeface="Noto Sans SC"/>
              </a:rPr>
              <a:t>想一想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6604000" y="2921000"/>
            <a:ext cx="4318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小带大会变慢，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但更有劲，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能爬上小斜坡吗？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回家任务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10160000" cy="3556000"/>
          </a:xfrm>
          <a:prstGeom prst="roundRect">
            <a:avLst>
              <a:gd name="adj" fmla="val 6428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97000" y="2159000"/>
            <a:ext cx="9398000" cy="292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83333"/>
              </a:lnSpc>
              <a:defRPr/>
            </a:pPr>
            <a:r>
              <a:rPr lang="en-US" b="false" i="false" strike="noStrike" u="none" sz="20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1. 给爸爸妈妈讲：为什么大齿轮带小齿轮，车就快？</a:t>
            </a:r>
            <a:endParaRPr lang="en-US" sz="1100"/>
          </a:p>
          <a:p>
            <a:pPr algn="l" marL="0" indent="0">
              <a:lnSpc>
                <a:spcPct val="183333"/>
              </a:lnSpc>
            </a:pPr>
            <a:r>
              <a:rPr lang="en-US" b="false" i="false" strike="noStrike" u="none" sz="20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2. 观察自行车：脚蹬大牙盘带后轮小飞轮，是不是大带小？</a:t>
            </a:r>
          </a:p>
          <a:p>
            <a:pPr algn="l" marL="0" indent="0">
              <a:lnSpc>
                <a:spcPct val="183333"/>
              </a:lnSpc>
            </a:pPr>
            <a:r>
              <a:rPr lang="en-US" b="false" i="false" strike="noStrike" u="none" sz="20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3. 想一想：反过来小带大，会变快还是变慢？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2286000"/>
            <a:ext cx="10160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5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今天你真棒！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016000" y="3810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你已经会用大带小让小车飞起来了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826000" y="4953000"/>
            <a:ext cx="2540000" cy="711200"/>
          </a:xfrm>
          <a:prstGeom prst="roundRect">
            <a:avLst>
              <a:gd name="adj" fmla="val 50000"/>
            </a:avLst>
          </a:prstGeom>
          <a:solidFill>
            <a:srgbClr val="FFFDF5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4826000" y="4953000"/>
            <a:ext cx="2540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DC2626"/>
                </a:solidFill>
                <a:latin typeface="Noto Sans SC"/>
                <a:ea typeface="Noto Sans SC"/>
                <a:cs typeface="Noto Sans SC"/>
                <a:sym typeface="Noto Sans SC"/>
              </a:rPr>
              <a:t>下次课见！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