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notesSlides/notesSlide1.xml" Type="http://schemas.openxmlformats.org/officeDocument/2006/relationships/notesSlide"/><Relationship Id="rId22" Target="notesSlides/notesSlide2.xml" Type="http://schemas.openxmlformats.org/officeDocument/2006/relationships/notesSlide"/><Relationship Id="rId23" Target="notesSlides/notesSlide3.xml" Type="http://schemas.openxmlformats.org/officeDocument/2006/relationships/notesSlide"/><Relationship Id="rId24" Target="notesSlides/notesSlide4.xml" Type="http://schemas.openxmlformats.org/officeDocument/2006/relationships/notesSlide"/><Relationship Id="rId25" Target="notesSlides/notesSlide5.xml" Type="http://schemas.openxmlformats.org/officeDocument/2006/relationships/notesSlide"/><Relationship Id="rId26" Target="notesSlides/notesSlide6.xml" Type="http://schemas.openxmlformats.org/officeDocument/2006/relationships/notesSlide"/><Relationship Id="rId27" Target="notesSlides/notesSlide7.xml" Type="http://schemas.openxmlformats.org/officeDocument/2006/relationships/notesSlide"/><Relationship Id="rId28" Target="notesSlides/notesSlide8.xml" Type="http://schemas.openxmlformats.org/officeDocument/2006/relationships/notesSlide"/><Relationship Id="rId29" Target="notesSlides/notesSlide9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10.xml" Type="http://schemas.openxmlformats.org/officeDocument/2006/relationships/notesSlide"/><Relationship Id="rId31" Target="notesSlides/notesSlide11.xml" Type="http://schemas.openxmlformats.org/officeDocument/2006/relationships/notesSlide"/><Relationship Id="rId32" Target="notesSlides/notesSlide12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【开场】同学们好！今天老师带来游乐园里最好玩的一个项目——旋转飞椅！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【互动】谁坐过旋转飞椅？大伞一转，椅子是不是带着我们慢慢转圈圈？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【引出】可是马达藏在底座里，它的小轴是横着转的，怎么把力送上高高的伞面呢？今天我们就来破解这个秘密。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【预告】这节课你会认识两个神奇零件：伞齿轮和减速齿轮，搭一座自己的旋转飞椅。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【目标】今天我们要练三个本领，请小朋友记住这三张小卡片。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【本领一】伞齿轮拐弯——横着的马达轴，怎么变成竖着的转轴，靠的就是伞齿轮。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【本领二】减速齿轮——小齿轮带大齿轮，转盘转得慢一点，飞椅才安全不甩飞。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【本领三】把小动物坐的飞椅装上去，让它稳稳地慢慢转圈圈。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【引入】这就是真正的旋转飞椅，大家看，头顶的大伞带着椅子慢慢转。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【观察提问】谁发现了？大伞是竖着转圈圈的。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【矛盾】可是真正的马达、电池盒都藏在下面的底座里，它伸出来的小轴是横着转的。横着转怎么让竖着的伞转起来呢？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【悬念】这里一定有个会拐弯的秘密机关，今天我们把它找出来。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【提问一】横着的马达怎么带竖伞？——引导：普通齿轮只能并排转，谁能"拐弯"？引出伞齿轮。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【提问二】飞椅为什么慢？——太快椅子和小动物会被甩飞，不安全，所以要减速。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【提问三】小带大是快还是慢？让大家先猜，记住自己的答案，搭完验证。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【结论预告】小齿轮带大齿轮＝减速，大齿轮带小齿轮＝加速。今天用小带大。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【拆解】一座飞椅要四部分，我们一个一个来。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【底座】要平放稳，马达电池盒都装在里面。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【拐弯机关】就是伞齿轮组，把横转改成竖转。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【减速】小齿轮带大齿轮，飞椅才慢又安全。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【转盘飞椅】竖轴顶上装伞面，挂上小动物。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【步骤一】先把零件分好类，特别找出两个黄色的伞齿轮——它们长得像小伞。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【步骤二】搭一块平平整整的底座，把马达嵌进去固定好，注意马达轴是横着朝外伸的。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【要点】底座对齐孔位、放平，这一步歪了，后面伞齿轮就咬不紧。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【检查】用手转一下马达轴，看灵不灵活。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【重点】这是今天最难也最神奇的一步——装伞齿轮。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【步骤三】横轴上装一个伞齿轮，让它"伞口朝上"，再把第二个伞齿轮竖着斜斜咬上去。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【步骤四】竖伞齿轮同一根竖轴上再装小齿轮，下面咬一个大齿轮做减速。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【验证】用手转马达横轴，竖轴是不是跟着竖竖地转？转得是不是变慢了？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【步骤五】竖轴顶上装一个当伞面的转盘，一定要固定紧，用轴套锁住。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【步骤六】转盘边上均匀挂几根吊椅梁，每根吊上一个小动物。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【要点】两边尽量对称，否则转起来一边重一边轻会晃。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【预告】吊椅对称、转盘固定，飞椅转起来就又稳又好看。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【测试】装好电池开开关，飞椅应该慢慢、稳稳地转起来。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【不动】先看伞齿轮咬没咬紧，再看电池盒线接好没。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【晃】多半是转盘没锁紧，或者两边吊椅不对称。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【太快】说明减速没生效，检查小齿轮是不是真的在带大齿轮。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【总结一】今天最厉害的是伞齿轮，它能让转动方向拐个90度的弯。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【总结二】小齿轮带大齿轮是减速，飞椅要慢才安全好看。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【总结三】跟老师一起说一遍动力路线。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【易错提醒】伞齿轮要斜着咬才管用；别把小带大装反；转盘锁紧、椅子对称。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【挑战一】给吊椅加小座舱，小动物坐得更牢，观察转起来会不会更稳。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【挑战二】换大一点或小一点的减速齿轮，飞椅速度会怎么变？自己调出三种速度。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【迁移】生活里还有哪里用了拐弯？转盘餐桌、水泥搅拌机、电钻。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【预告】下一课 B8 打鼓机器人，认识凸轮，让机器人自己一下一下敲鼓。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【收尾】今天每个小朋友都很棒，我们成功搭出了会拐弯、会减速的旋转飞椅！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【回家任务】给爸爸妈妈讲一讲：马达横着转，伞齿轮怎么把力送上竖伞面的？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【表扬】鼓励大家今天大胆猜、动手试，这就是工程师的样子。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【预告】下节课 B8，我们做一个会自己打鼓的机器人，下课！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168400" y="1219200"/>
            <a:ext cx="635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动力机械进阶 · 备选入门课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117600" y="1905000"/>
            <a:ext cx="5842000" cy="1397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60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B7 旋转飞椅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168400" y="3454400"/>
            <a:ext cx="584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伞齿轮垂直传动 · 小动物慢慢转圈圈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68400" y="4445000"/>
            <a:ext cx="558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马达横着转，伞齿轮把它拐弯，</a:t>
            </a:r>
            <a:endParaRPr lang="en-US" sz="1100"/>
          </a:p>
          <a:p>
            <a:pPr algn="l" marL="0" indent="0">
              <a:lnSpc>
                <a:spcPct val="116666"/>
              </a:lnSpc>
            </a:pPr>
            <a:r>
              <a:rPr lang="en-US" b="false" i="false" strike="noStrike" u="none" sz="19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送向高高的转盘，飞椅就转起来啦！</a:t>
            </a:r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12499" r="12500" t="0" b="0"/>
          <a:stretch>
            <a:fillRect/>
          </a:stretch>
        </p:blipFill>
        <p:spPr>
          <a:xfrm rot="0" flipH="false" flipV="false">
            <a:off x="7239000" y="1016000"/>
            <a:ext cx="4064000" cy="304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7" id="7"/>
          <p:cNvSpPr txBox="true"/>
          <p:nvPr/>
        </p:nvSpPr>
        <p:spPr>
          <a:xfrm rot="0" flipH="false" flipV="false">
            <a:off x="1168400" y="60706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建议年龄：6-8 岁 · 课堂用时：90 分钟 · 4C1E 授课流程 · 衔接官方第18课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本讲目标 · 今天学会三个本领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/>
          <p:nvPr/>
        </p:nvSpPr>
        <p:spPr>
          <a:xfrm rot="0" flipH="false" flipV="false">
            <a:off x="2032000" y="2286000"/>
            <a:ext cx="1143000" cy="11430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065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伞齿轮拐弯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065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横转变竖转，90度送上去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45085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5524500" y="2286000"/>
            <a:ext cx="1143000" cy="11430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6990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减速齿轮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46990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小带大，转得慢又稳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001000" y="1905000"/>
            <a:ext cx="3175000" cy="3048000"/>
          </a:xfrm>
          <a:prstGeom prst="roundRect">
            <a:avLst>
              <a:gd name="adj" fmla="val 6666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017000" y="2286000"/>
            <a:ext cx="1143000" cy="1143000"/>
          </a:xfrm>
          <a:prstGeom prst="ellipse">
            <a:avLst/>
          </a:prstGeom>
          <a:solidFill>
            <a:srgbClr val="6BBFE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8191500" y="36830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飞椅转起来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8191500" y="4191000"/>
            <a:ext cx="2794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5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带小动物慢慢转圈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016000" y="5588000"/>
            <a:ext cx="1041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这是官方第18课「天旋地转」行星齿轮的前置基础，先把垂直传动学扎实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联系 · 游乐园里的旋转飞椅</a:t>
            </a:r>
            <a:endParaRPr lang="en-US" sz="1100"/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10624" r="10624" t="0" b="0"/>
          <a:stretch>
            <a:fillRect/>
          </a:stretch>
        </p:blipFill>
        <p:spPr>
          <a:xfrm rot="0" flipH="false" flipV="false">
            <a:off x="1016000" y="1651000"/>
            <a:ext cx="5334000" cy="3810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4" id="4"/>
          <p:cNvSpPr txBox="true"/>
          <p:nvPr/>
        </p:nvSpPr>
        <p:spPr>
          <a:xfrm rot="0" flipH="false" flipV="false">
            <a:off x="6858000" y="1778000"/>
            <a:ext cx="4572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看一看，想一想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6858000" y="2540000"/>
            <a:ext cx="4572000" cy="254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大伞是竖着转的，一圈一圈。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可是马达藏在底座里，它的轴是横着转的。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8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横着转的马达，怎么把力送到高高的伞面上？</a:t>
            </a:r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858000" y="5207000"/>
            <a:ext cx="4572000" cy="584200"/>
          </a:xfrm>
          <a:prstGeom prst="roundRect">
            <a:avLst>
              <a:gd name="adj" fmla="val 34782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048500" y="53213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秘密就在两个斜斜咬合的伞齿轮上！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引导提问 · 先猜一猜再搭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219200" y="1905000"/>
            <a:ext cx="660400" cy="6604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320800" y="2082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2057400" y="1930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马达横着转，怎么让竖着的伞转起来？需要一个怎样的齿轮？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219200" y="3048000"/>
            <a:ext cx="660400" cy="6604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320800" y="3225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2057400" y="3073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飞椅为什么转得慢慢的？为什么不能让它飞快地转？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219200" y="4191000"/>
            <a:ext cx="660400" cy="660400"/>
          </a:xfrm>
          <a:prstGeom prst="ellipse">
            <a:avLst/>
          </a:prstGeom>
          <a:solidFill>
            <a:srgbClr val="F7D752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20800" y="4368800"/>
            <a:ext cx="4572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5D6982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2057400" y="4216400"/>
            <a:ext cx="9144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小齿轮带大齿轮，转盘会变快还是变慢？你来猜。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016000" y="5588000"/>
            <a:ext cx="1041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先说出你的想法，搭完我们一起来验证对不对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建构 · 需求拆解：飞椅要哪几部分？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06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底座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06500" y="2667000"/>
            <a:ext cx="2159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放平、不晃，装电池盒马达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3683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3873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拐弯机关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3873500" y="2667000"/>
            <a:ext cx="2159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伞齿轮 90度拐弯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350000" y="1905000"/>
            <a:ext cx="2413000" cy="1524000"/>
          </a:xfrm>
          <a:prstGeom prst="roundRect">
            <a:avLst>
              <a:gd name="adj" fmla="val 13333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540500" y="2222500"/>
            <a:ext cx="203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B48C28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减速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6540500" y="2667000"/>
            <a:ext cx="2159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小带大，转得慢又稳</a:t>
            </a:r>
            <a:endParaRPr lang="en-US" sz="1100"/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9017000" y="1905000"/>
            <a:ext cx="2159000" cy="1524000"/>
          </a:xfrm>
          <a:prstGeom prst="roundRect">
            <a:avLst>
              <a:gd name="adj" fmla="val 13333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9144000" y="22225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转盘飞椅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9144000" y="2667000"/>
            <a:ext cx="203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竖轴上装伞面挂小动物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016000" y="4064000"/>
            <a:ext cx="1041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动力路线：电池 → 马达横转 → 伞齿轮拐弯 → 减速 → 竖轴带伞转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1016000" y="4826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我们按这个顺序搭：先做平底座，再装马达和伞齿轮，减速，最后装转盘和小动物。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1-2 · 底座与马达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905000"/>
            <a:ext cx="584200" cy="5842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2032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930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认识零件：电池盒、马达、两个伞齿轮、减速齿轮、轴、梁、轴套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2921000"/>
            <a:ext cx="584200" cy="5842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44600" y="3048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2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905000" y="2946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搭平底座，把马达固定在底座里，马达的轴横着伸出来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4064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97000" y="4267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小提醒：底座一定要放平对齐，不然伞齿轮咬不住会打滑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143000" y="5207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操作要点：先用手转一下马达的轴，确认它是灵活横着转的，再固定。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3-4 · 伞齿轮拐弯（重点）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905000"/>
            <a:ext cx="584200" cy="5842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2032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3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930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把一个伞齿轮装在马达横轴上，另一个竖着咬在它上面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2921000"/>
            <a:ext cx="584200" cy="584200"/>
          </a:xfrm>
          <a:prstGeom prst="ellipse">
            <a:avLst/>
          </a:prstGeom>
          <a:solidFill>
            <a:srgbClr val="E2883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44600" y="3048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4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905000" y="2946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竖伞齿轮下面再带小齿轮咬大齿轮——减速！竖轴就慢慢转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4064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97000" y="4267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关键：两个伞齿轮要斜斜咬住，转动方向正好拐了90度！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143000" y="5207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常见错误：伞齿轮没咬紧会打滑、竖轴卡不转。用手转马达轴试，竖轴应该跟着竖竖地转。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5-6 · 转盘和小动物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143000" y="1905000"/>
            <a:ext cx="584200" cy="584200"/>
          </a:xfrm>
          <a:prstGeom prst="ellipse">
            <a:avLst/>
          </a:prstGeom>
          <a:solidFill>
            <a:srgbClr val="3D547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44600" y="2032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5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1930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竖轴顶端装一个大转盘（伞面），固定紧，不能晃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143000" y="2921000"/>
            <a:ext cx="584200" cy="584200"/>
          </a:xfrm>
          <a:prstGeom prst="ellipse">
            <a:avLst/>
          </a:prstGeom>
          <a:solidFill>
            <a:srgbClr val="6BBFE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44600" y="3048000"/>
            <a:ext cx="406400" cy="330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FFFFFF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6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905000" y="2946400"/>
            <a:ext cx="9652000" cy="558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转盘边上挂几根绳子/梁当吊椅，吊上小动物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1143000" y="4064000"/>
            <a:ext cx="10160000" cy="762000"/>
          </a:xfrm>
          <a:prstGeom prst="roundRect">
            <a:avLst>
              <a:gd name="adj" fmla="val 26666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397000" y="42672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B48C28"/>
                </a:solidFill>
                <a:latin typeface="Noto Sans SC"/>
                <a:ea typeface="Noto Sans SC"/>
                <a:cs typeface="Noto Sans SC"/>
                <a:sym typeface="Noto Sans SC"/>
              </a:rPr>
              <a:t>小提醒：转盘两边的吊椅要尽量对称，转起来才稳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搭建 Step 7 · 通电测试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524000" y="1905000"/>
            <a:ext cx="9144000" cy="1524000"/>
          </a:xfrm>
          <a:prstGeom prst="roundRect">
            <a:avLst>
              <a:gd name="adj" fmla="val 13333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905000" y="2286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22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打开电池盒开关，看小动物是不是跟着转盘慢慢、稳稳地转圈圈！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524000" y="3937000"/>
            <a:ext cx="914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如果不动 / 晃 / 太快，检查这三处：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778000" y="4572000"/>
            <a:ext cx="889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· 不动：伞齿轮是不是没咬紧、电源线松了？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· 晃：转盘固定紧了吗？吊椅对称吗？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7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· 太快：减速的小齿轮带大齿轮装对了吗？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反思 · 今天记住这三句话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7780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006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E2883E"/>
                </a:solidFill>
                <a:latin typeface="Noto Sans SC"/>
                <a:ea typeface="Noto Sans SC"/>
                <a:cs typeface="Noto Sans SC"/>
                <a:sym typeface="Noto Sans SC"/>
              </a:rPr>
              <a:t>1. 伞齿轮能把转动方向拐 90 度——横转变竖转。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8575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FFFBEB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30861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B48C28"/>
                </a:solidFill>
                <a:latin typeface="Noto Sans SC"/>
                <a:ea typeface="Noto Sans SC"/>
                <a:cs typeface="Noto Sans SC"/>
                <a:sym typeface="Noto Sans SC"/>
              </a:rPr>
              <a:t>2. 小齿轮带大齿轮 = 减速，转盘转得慢又稳。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1016000" y="3937000"/>
            <a:ext cx="10160000" cy="889000"/>
          </a:xfrm>
          <a:prstGeom prst="roundRect">
            <a:avLst>
              <a:gd name="adj" fmla="val 22857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270000" y="4165600"/>
            <a:ext cx="965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9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3. 动力路线：电池→马达→伞齿轮拐弯→减速→转盘转。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5207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易错点：伞齿轮必须斜咬才会拐弯；小带大才是减速；转盘要锁紧、吊椅要对称才稳。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09600"/>
            <a:ext cx="1041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延续 · 拓展挑战</a:t>
            </a:r>
            <a:endParaRPr lang="en-US" sz="1100"/>
          </a:p>
        </p:txBody>
      </p:sp>
      <p:sp>
        <p:nvSpPr>
          <p:cNvPr name="AutoShape 3" id="3"/>
          <p:cNvSpPr/>
          <p:nvPr/>
        </p:nvSpPr>
        <p:spPr>
          <a:xfrm rot="0" flipH="false" flipV="false">
            <a:off x="1016000" y="1905000"/>
            <a:ext cx="4953000" cy="2540000"/>
          </a:xfrm>
          <a:prstGeom prst="roundRect">
            <a:avLst>
              <a:gd name="adj" fmla="val 8000"/>
            </a:avLst>
          </a:prstGeom>
          <a:solidFill>
            <a:srgbClr val="FFF7ED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70000" y="22225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1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挑战一：加座舱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2857500"/>
            <a:ext cx="4445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给每个吊椅加上小座舱，让小动物坐得更稳，看看转起来有什么不一样。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6223000" y="1905000"/>
            <a:ext cx="4953000" cy="2540000"/>
          </a:xfrm>
          <a:prstGeom prst="roundRect">
            <a:avLst>
              <a:gd name="adj" fmla="val 8000"/>
            </a:avLst>
          </a:prstGeom>
          <a:solidFill>
            <a:srgbClr val="ECF8FF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6477000" y="2222500"/>
            <a:ext cx="4445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100">
                <a:solidFill>
                  <a:srgbClr val="3D547A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挑战二：调转速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477000" y="2857500"/>
            <a:ext cx="4445000" cy="1270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换不同大小的齿轮做减速，让飞椅变快一点或更慢一点，你能调出几种速度？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016000" y="4953000"/>
            <a:ext cx="1041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6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下节课我们会认识另一种会"一下一下"动的机构——凸轮，做出会自己打鼓的机器人。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D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2159000"/>
            <a:ext cx="1016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E2883E"/>
                </a:solidFill>
                <a:latin typeface="ChillReunion_Round"/>
                <a:ea typeface="ChillReunion_Round"/>
                <a:cs typeface="ChillReunion_Round"/>
                <a:sym typeface="ChillReunion_Round"/>
              </a:rPr>
              <a:t>今天你真棒！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355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3D547A"/>
                </a:solidFill>
                <a:latin typeface="Noto Sans SC"/>
                <a:ea typeface="Noto Sans SC"/>
                <a:cs typeface="Noto Sans SC"/>
                <a:sym typeface="Noto Sans SC"/>
              </a:rPr>
              <a:t>我们一起做出了会拐弯、会减速的旋转飞椅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016000" y="4572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800">
                <a:solidFill>
                  <a:srgbClr val="5D6982"/>
                </a:solidFill>
                <a:latin typeface="Noto Sans SC"/>
                <a:ea typeface="Noto Sans SC"/>
                <a:cs typeface="Noto Sans SC"/>
                <a:sym typeface="Noto Sans SC"/>
              </a:rPr>
              <a:t>回家给爸爸妈妈讲一讲：伞齿轮是怎么把力拐上去的？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57150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969EB2"/>
                </a:solidFill>
                <a:latin typeface="Noto Sans SC"/>
                <a:ea typeface="Noto Sans SC"/>
                <a:cs typeface="Noto Sans SC"/>
                <a:sym typeface="Noto Sans SC"/>
              </a:rPr>
              <a:t>爱萝卜 S5 · 下节课：B8 打鼓机器人，我们不见不散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