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8"/>
  </p:sldMasterIdLst>
  <p:notesMasterIdLst>
    <p:notesMasterId r:id="rId6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</p:sldIdLst>
  <p:sldSz cx="12192000" cy="685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 mar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 marL="457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 marL="914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 marL="1371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 marL="18288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 marL="22860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 marL="2743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 marL="3200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 marL="3657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<Relationships xmlns="http://schemas.openxmlformats.org/package/2006/relationships"><Relationship Id="rId1" Target="theme/theme1.xml" Type="http://schemas.openxmlformats.org/officeDocument/2006/relationships/theme"/><Relationship Id="rId10" Target="slides/slide2.xml" Type="http://schemas.openxmlformats.org/officeDocument/2006/relationships/slide"/><Relationship Id="rId11" Target="slides/slide3.xml" Type="http://schemas.openxmlformats.org/officeDocument/2006/relationships/slide"/><Relationship Id="rId12" Target="slides/slide4.xml" Type="http://schemas.openxmlformats.org/officeDocument/2006/relationships/slide"/><Relationship Id="rId13" Target="slides/slide5.xml" Type="http://schemas.openxmlformats.org/officeDocument/2006/relationships/slide"/><Relationship Id="rId14" Target="slides/slide6.xml" Type="http://schemas.openxmlformats.org/officeDocument/2006/relationships/slide"/><Relationship Id="rId15" Target="slides/slide7.xml" Type="http://schemas.openxmlformats.org/officeDocument/2006/relationships/slide"/><Relationship Id="rId16" Target="slides/slide8.xml" Type="http://schemas.openxmlformats.org/officeDocument/2006/relationships/slide"/><Relationship Id="rId17" Target="slides/slide9.xml" Type="http://schemas.openxmlformats.org/officeDocument/2006/relationships/slide"/><Relationship Id="rId18" Target="slides/slide10.xml" Type="http://schemas.openxmlformats.org/officeDocument/2006/relationships/slide"/><Relationship Id="rId19" Target="slides/slide11.xml" Type="http://schemas.openxmlformats.org/officeDocument/2006/relationships/slide"/><Relationship Id="rId2" Target="viewProps.xml" Type="http://schemas.openxmlformats.org/officeDocument/2006/relationships/viewProps"/><Relationship Id="rId20" Target="slides/slide12.xml" Type="http://schemas.openxmlformats.org/officeDocument/2006/relationships/slide"/><Relationship Id="rId21" Target="notesSlides/notesSlide1.xml" Type="http://schemas.openxmlformats.org/officeDocument/2006/relationships/notesSlide"/><Relationship Id="rId22" Target="notesSlides/notesSlide2.xml" Type="http://schemas.openxmlformats.org/officeDocument/2006/relationships/notesSlide"/><Relationship Id="rId23" Target="notesSlides/notesSlide3.xml" Type="http://schemas.openxmlformats.org/officeDocument/2006/relationships/notesSlide"/><Relationship Id="rId24" Target="notesSlides/notesSlide4.xml" Type="http://schemas.openxmlformats.org/officeDocument/2006/relationships/notesSlide"/><Relationship Id="rId25" Target="notesSlides/notesSlide5.xml" Type="http://schemas.openxmlformats.org/officeDocument/2006/relationships/notesSlide"/><Relationship Id="rId26" Target="notesSlides/notesSlide6.xml" Type="http://schemas.openxmlformats.org/officeDocument/2006/relationships/notesSlide"/><Relationship Id="rId27" Target="notesSlides/notesSlide7.xml" Type="http://schemas.openxmlformats.org/officeDocument/2006/relationships/notesSlide"/><Relationship Id="rId28" Target="notesSlides/notesSlide8.xml" Type="http://schemas.openxmlformats.org/officeDocument/2006/relationships/notesSlide"/><Relationship Id="rId29" Target="notesSlides/notesSlide9.xml" Type="http://schemas.openxmlformats.org/officeDocument/2006/relationships/notesSlide"/><Relationship Id="rId3" Target="presProps.xml" Type="http://schemas.openxmlformats.org/officeDocument/2006/relationships/presProps"/><Relationship Id="rId30" Target="notesSlides/notesSlide10.xml" Type="http://schemas.openxmlformats.org/officeDocument/2006/relationships/notesSlide"/><Relationship Id="rId31" Target="notesSlides/notesSlide11.xml" Type="http://schemas.openxmlformats.org/officeDocument/2006/relationships/notesSlide"/><Relationship Id="rId32" Target="notesSlides/notesSlide12.xml" Type="http://schemas.openxmlformats.org/officeDocument/2006/relationships/notesSlide"/><Relationship Id="rId4" Target="slideMasters/slideMaster1.xml" Type="http://schemas.openxmlformats.org/officeDocument/2006/relationships/slideMaster"/><Relationship Id="rId6" Target="notesMasters/notesMaster1.xml" Type="http://schemas.openxmlformats.org/officeDocument/2006/relationships/notesMaster"/><Relationship Id="rId7" Target="theme/theme2.xml" Type="http://schemas.openxmlformats.org/officeDocument/2006/relationships/theme"/><Relationship Id="rId8" Target="slideMasters/slideMaster2.xml" Type="http://schemas.openxmlformats.org/officeDocument/2006/relationships/slideMaster"/><Relationship Id="rId9" Target="slides/slide1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【开场】同学们好！今天我们要做一个会自己打鼓的机器人！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【互动】谁见过打架子鼓？鼓槌是不是一下一下敲在鼓面上？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【矛盾】可是马达只会一圈圈转，不会自己抬手。怎么让它一下一下敲呢？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【预告】今天认识神奇的"凸轮"，它能把转圈变成一下一下的敲击。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【目标】今天练三个本领，记住这三张小卡片。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【本领一】认识凸轮——边缘高低不平的轮子。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【本领二】凸轮怎么一下一下顶起鼓槌、再放下敲鼓。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【本领三】换不同形状的凸轮，节奏会变快还是变慢。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【引入】这是庙会打鼓，鼓槌一下一下敲在鼓面上，真热闹。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【观察】敲鼓的手是一来一回起落的，不是转圈。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【矛盾】马达只会一圈圈转，怎么让它一下一下敲呢？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【悬念】今天我们找一个会把"转圈"变成"一下一下"的机关——凸轮。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【提问一】转圈怎么变一下一下？引出凸轮这个高低不平的轮子。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【提问二】凸轮转一圈顶起鼓槌几次？——椭圆凸轮一圈一个凸起，敲一下。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【提问三】换凸起更多的桃形凸轮，节奏会怎样？让大家先猜。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【结论预告】凸轮形状决定节奏：凸起多＝敲得密、敲得快。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【拆解】打鼓机器人要四部分。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【底座支架】放平、立柱子，柱子是鼓槌的支点。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【凸轮】高低不平的轮子，转圈时把鼓槌一下一下顶起。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【鼓槌杠杆】一头坐在凸轮上，一头垂着小黄球当槌头。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【小鼓】放在槌头下面，鼓槌落下正好敲到。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【步骤一】分好零件，特别比一比椭圆凸轮和桃形凸轮，说出哪里不一样。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【步骤二】搭平底座，两边竖支架，左边穿凸轮轴。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【步骤三】装马达和齿轮，让凸轮轴跟着马达转。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【要点】支架要直、底座要平，否则后面敲不准。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【重点】这是今天最难也最好玩的一步——装凸轮和鼓槌。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【要点】鼓槌是根小杠杆，支点架在柱子上，一头坐在凸轮上。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【验证】用手转凸轮轴：凸轮凸起顶起鼓槌，凹下去鼓槌落下敲一下。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【常见错误】鼓槌没坐凸轮上空敲、支点卡死翘不起来，都要现场调好。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【步骤五】把小鼓放在槌头小黄球正下方，位置对准。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【步骤六】把椭圆凸轮换成桃形凸轮，凸起变多。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【对比】先装椭圆凸轮听——咚、咚，再换桃形——咚咚咚咚，是不是变密变快了？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【结论】凸轮形状不一样，敲的次数就不一样，节奏就变了。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【测试】装好电池开开关，机器人应该一下一下自己敲鼓。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【不敲】先看鼓槌是不是真的坐在凸轮上，再看凸轮转不转。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【敲不准】多半是小鼓位置偏了，或鼓槌支点卡死翘不起来。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【成功】听到"咚、咚、咚"，今天就大功告成啦！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【总结一】凸轮是今天的主角，把转圈变成一下一下的敲击。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【总结二】凸轮形状决定节奏，凸起多就敲得密、敲得快。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【总结三】跟老师说一遍动力路线。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【迁移】生活里缝纫机针一上一下，也是凸轮把转圈变往复。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【挑战一】一根轴装两个凸轮，错开位置，各顶一根鼓槌，交替敲两面鼓。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【挑战二】换不同凸轮形状，听节奏变化，敲出简单的鼓点。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【思考】机器人打鼓和人打鼓，哪里像、哪里不一样？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【表扬】今天大家学会了圆周变往复，这是很重要的机械本领。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【收尾】今天每个小朋友都很棒，成功做出了会自己打鼓的机器人！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【回家任务】给爸爸妈妈讲：凸轮怎么一下一下顶起鼓槌、敲鼓的？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【表扬】大家大胆试、动手调，就是小小工程师。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【结束】备选入门课先到这里，以后我们学更多有趣的机械，下课！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Shape 37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Shape 39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竖排标题与文本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_rels/slideMaster2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Relationship Id="rId2" Target="../slideLayouts/slideLayout12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Shape 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Shape 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默认主题">
    <p:bg>
      <p:bgPr>
        <a:solidFill>
          <a:srgbClr val="FFFFFF">
            <a:alpha val="100000"/>
          </a:srgbClr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5748369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jpeg" Type="http://schemas.openxmlformats.org/officeDocument/2006/relationships/image"/><Relationship Id="rId3" Target="../notesSlides/notesSlide1.xml" Type="http://schemas.openxmlformats.org/officeDocument/2006/relationships/notesSlide"/></Relationships>
</file>

<file path=ppt/slides/_rels/slide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2.xml" Type="http://schemas.openxmlformats.org/officeDocument/2006/relationships/notesSlide"/></Relationships>
</file>

<file path=ppt/slides/_rels/slide3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notesSlides/notesSlide3.xml" Type="http://schemas.openxmlformats.org/officeDocument/2006/relationships/notesSlide"/></Relationships>
</file>

<file path=ppt/slides/_rels/slide4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4.xml" Type="http://schemas.openxmlformats.org/officeDocument/2006/relationships/notesSlide"/></Relationships>
</file>

<file path=ppt/slides/_rels/slide5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5.xml" Type="http://schemas.openxmlformats.org/officeDocument/2006/relationships/notesSlide"/></Relationships>
</file>

<file path=ppt/slides/_rels/slide6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6.xml" Type="http://schemas.openxmlformats.org/officeDocument/2006/relationships/notesSlide"/></Relationships>
</file>

<file path=ppt/slides/_rels/slide7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7.xml" Type="http://schemas.openxmlformats.org/officeDocument/2006/relationships/notesSlide"/></Relationships>
</file>

<file path=ppt/slides/_rels/slide8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8.xml" Type="http://schemas.openxmlformats.org/officeDocument/2006/relationships/notesSlide"/></Relationships>
</file>

<file path=ppt/slides/_rels/slide9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9.xml" Type="http://schemas.openxmlformats.org/officeDocument/2006/relationships/notesSlide"/></Relationships>
</file>

<file path=ppt/slides/_rels/slide10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0.xml" Type="http://schemas.openxmlformats.org/officeDocument/2006/relationships/notesSlide"/></Relationships>
</file>

<file path=ppt/slides/_rels/slide1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1.xml" Type="http://schemas.openxmlformats.org/officeDocument/2006/relationships/notesSlide"/></Relationships>
</file>

<file path=ppt/slides/_rels/slide1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2.xml" Type="http://schemas.openxmlformats.org/officeDocument/2006/relationships/notesSlid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168400" y="1219200"/>
            <a:ext cx="635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爱萝卜 S5 动力机械进阶 · 备选入门课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1117600" y="1905000"/>
            <a:ext cx="58420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non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6000">
                <a:solidFill>
                  <a:srgbClr val="0D9488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B8 打鼓机器人</a:t>
            </a:r>
            <a:endParaRPr lang="en-US" sz="1100"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168400" y="3454400"/>
            <a:ext cx="584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4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凸轮机构 · 一下一下自己敲鼓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168400" y="4445000"/>
            <a:ext cx="5588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9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马达只会一圈圈转，凸轮把它变成</a:t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9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一下一下的敲击——机器人会打鼓啦！</a:t>
            </a:r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2"/>
          <a:srcRect l="0" r="0" t="12500" b="12500"/>
          <a:stretch>
            <a:fillRect/>
          </a:stretch>
        </p:blipFill>
        <p:spPr>
          <a:xfrm rot="0" flipH="false" flipV="false">
            <a:off x="7239000" y="1016000"/>
            <a:ext cx="4064000" cy="3048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7" id="7"/>
          <p:cNvSpPr txBox="true"/>
          <p:nvPr/>
        </p:nvSpPr>
        <p:spPr>
          <a:xfrm rot="0" flipH="false" flipV="false">
            <a:off x="1168400" y="6070600"/>
            <a:ext cx="1016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969EB2"/>
                </a:solidFill>
                <a:latin typeface="Noto Sans SC"/>
                <a:ea typeface="Noto Sans SC"/>
                <a:cs typeface="Noto Sans SC"/>
                <a:sym typeface="Noto Sans SC"/>
              </a:rPr>
              <a:t>建议年龄：6-8 岁 · 课堂用时：90 分钟 · 4C1E 授课流程 · 圆周变往复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09600"/>
            <a:ext cx="10414000" cy="711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本讲目标 · 今天学会三个本领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3175000" cy="3048000"/>
          </a:xfrm>
          <a:prstGeom prst="roundRect">
            <a:avLst>
              <a:gd name="adj" fmla="val 6666"/>
            </a:avLst>
          </a:prstGeom>
          <a:solidFill>
            <a:srgbClr val="E6FAF7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2032000" y="2286000"/>
            <a:ext cx="1143000" cy="1143000"/>
          </a:xfrm>
          <a:prstGeom prst="ellipse">
            <a:avLst/>
          </a:prstGeom>
          <a:solidFill>
            <a:srgbClr val="0D9488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206500" y="3683000"/>
            <a:ext cx="279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20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认识凸轮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206500" y="4191000"/>
            <a:ext cx="2794000" cy="558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false" i="false" strike="noStrike" u="none" sz="15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把转圈变成一下一下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4508500" y="1905000"/>
            <a:ext cx="3175000" cy="3048000"/>
          </a:xfrm>
          <a:prstGeom prst="roundRect">
            <a:avLst>
              <a:gd name="adj" fmla="val 6666"/>
            </a:avLst>
          </a:prstGeom>
          <a:solidFill>
            <a:srgbClr val="FFFBEB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5524500" y="2286000"/>
            <a:ext cx="1143000" cy="1143000"/>
          </a:xfrm>
          <a:prstGeom prst="ellipse">
            <a:avLst/>
          </a:prstGeom>
          <a:solidFill>
            <a:srgbClr val="F7D752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4699000" y="3683000"/>
            <a:ext cx="279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20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顶起鼓槌</a:t>
            </a:r>
            <a:endParaRPr lang="en-US" sz="1100"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4699000" y="4191000"/>
            <a:ext cx="2794000" cy="558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false" i="false" strike="noStrike" u="none" sz="15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凸轮一圈，敲鼓一下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8001000" y="1905000"/>
            <a:ext cx="3175000" cy="3048000"/>
          </a:xfrm>
          <a:prstGeom prst="roundRect">
            <a:avLst>
              <a:gd name="adj" fmla="val 6666"/>
            </a:avLst>
          </a:prstGeom>
          <a:solidFill>
            <a:srgbClr val="ECF8FF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9017000" y="2286000"/>
            <a:ext cx="1143000" cy="1143000"/>
          </a:xfrm>
          <a:prstGeom prst="ellipse">
            <a:avLst/>
          </a:prstGeom>
          <a:solidFill>
            <a:srgbClr val="6BBFEA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3" id="13"/>
          <p:cNvSpPr txBox="true"/>
          <p:nvPr/>
        </p:nvSpPr>
        <p:spPr>
          <a:xfrm rot="0" flipH="false" flipV="false">
            <a:off x="8191500" y="3683000"/>
            <a:ext cx="279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20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凸轮变节奏</a:t>
            </a:r>
            <a:endParaRPr lang="en-US" sz="1100"/>
          </a:p>
        </p:txBody>
      </p:sp>
      <p:sp>
        <p:nvSpPr>
          <p:cNvPr name="AutoShape 14" id="14"/>
          <p:cNvSpPr txBox="true"/>
          <p:nvPr/>
        </p:nvSpPr>
        <p:spPr>
          <a:xfrm rot="0" flipH="false" flipV="false">
            <a:off x="8191500" y="4191000"/>
            <a:ext cx="2794000" cy="558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false" i="false" strike="noStrike" u="none" sz="15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换桃形凸轮，节奏变快</a:t>
            </a:r>
            <a:endParaRPr lang="en-US" sz="1100"/>
          </a:p>
        </p:txBody>
      </p:sp>
      <p:sp>
        <p:nvSpPr>
          <p:cNvPr name="AutoShape 15" id="15"/>
          <p:cNvSpPr txBox="true"/>
          <p:nvPr/>
        </p:nvSpPr>
        <p:spPr>
          <a:xfrm rot="0" flipH="false" flipV="false">
            <a:off x="1016000" y="5588000"/>
            <a:ext cx="10414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969EB2"/>
                </a:solidFill>
                <a:latin typeface="Noto Sans SC"/>
                <a:ea typeface="Noto Sans SC"/>
                <a:cs typeface="Noto Sans SC"/>
                <a:sym typeface="Noto Sans SC"/>
              </a:rPr>
              <a:t>重点：圆周运动怎么变成一下一下的往复敲击运动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09600"/>
            <a:ext cx="10414000" cy="711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联系 · 锣鼓喧天的庙会</a:t>
            </a:r>
            <a:endParaRPr lang="en-US" sz="1100"/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rcRect l="3508" r="3508" t="0" b="0"/>
          <a:stretch>
            <a:fillRect/>
          </a:stretch>
        </p:blipFill>
        <p:spPr>
          <a:xfrm rot="0" flipH="false" flipV="false">
            <a:off x="1016000" y="1651000"/>
            <a:ext cx="5334000" cy="3810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4" id="4"/>
          <p:cNvSpPr txBox="true"/>
          <p:nvPr/>
        </p:nvSpPr>
        <p:spPr>
          <a:xfrm rot="0" flipH="false" flipV="false">
            <a:off x="6858000" y="1778000"/>
            <a:ext cx="457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200">
                <a:solidFill>
                  <a:srgbClr val="0D9488"/>
                </a:solidFill>
                <a:latin typeface="Noto Sans SC"/>
                <a:ea typeface="Noto Sans SC"/>
                <a:cs typeface="Noto Sans SC"/>
                <a:sym typeface="Noto Sans SC"/>
              </a:rPr>
              <a:t>看一看，想一想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6858000" y="2540000"/>
            <a:ext cx="4572000" cy="254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敲鼓的人，手是一下一下起落的。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可马达只会一圈圈地转，不会抬手。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转圈的马达，怎么变成一下一下的敲击呢？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6858000" y="5207000"/>
            <a:ext cx="4572000" cy="584200"/>
          </a:xfrm>
          <a:prstGeom prst="roundRect">
            <a:avLst>
              <a:gd name="adj" fmla="val 34782"/>
            </a:avLst>
          </a:prstGeom>
          <a:solidFill>
            <a:srgbClr val="E6FAF7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7048500" y="5321300"/>
            <a:ext cx="4191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0D9488"/>
                </a:solidFill>
                <a:latin typeface="Noto Sans SC"/>
                <a:ea typeface="Noto Sans SC"/>
                <a:cs typeface="Noto Sans SC"/>
                <a:sym typeface="Noto Sans SC"/>
              </a:rPr>
              <a:t>秘密就是那个边缘高低不平的凸轮！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09600"/>
            <a:ext cx="10414000" cy="711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引导提问 · 先猜一猜再搭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219200" y="1905000"/>
            <a:ext cx="660400" cy="660400"/>
          </a:xfrm>
          <a:prstGeom prst="ellipse">
            <a:avLst/>
          </a:prstGeom>
          <a:solidFill>
            <a:srgbClr val="3D547A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320800" y="2082800"/>
            <a:ext cx="4572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2000">
                <a:solidFill>
                  <a:srgbClr val="FFFFFF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1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2057400" y="1930400"/>
            <a:ext cx="9144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马达一直转圈，怎样才能让它"一下一下"地敲鼓？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219200" y="3048000"/>
            <a:ext cx="660400" cy="660400"/>
          </a:xfrm>
          <a:prstGeom prst="ellipse">
            <a:avLst/>
          </a:prstGeom>
          <a:solidFill>
            <a:srgbClr val="0D9488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1320800" y="3225800"/>
            <a:ext cx="4572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2000">
                <a:solidFill>
                  <a:srgbClr val="FFFFFF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2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2057400" y="3073400"/>
            <a:ext cx="9144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凸轮转一圈，鼓槌会被顶起几次？敲几下鼓？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219200" y="4191000"/>
            <a:ext cx="660400" cy="660400"/>
          </a:xfrm>
          <a:prstGeom prst="ellipse">
            <a:avLst/>
          </a:prstGeom>
          <a:solidFill>
            <a:srgbClr val="F7D752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1320800" y="4368800"/>
            <a:ext cx="4572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2000">
                <a:solidFill>
                  <a:srgbClr val="5D6982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3</a:t>
            </a:r>
            <a:endParaRPr lang="en-US" sz="1100"/>
          </a:p>
        </p:txBody>
      </p:sp>
      <p:sp>
        <p:nvSpPr>
          <p:cNvPr name="AutoShape 11" id="11"/>
          <p:cNvSpPr txBox="true"/>
          <p:nvPr/>
        </p:nvSpPr>
        <p:spPr>
          <a:xfrm rot="0" flipH="false" flipV="false">
            <a:off x="2057400" y="4216400"/>
            <a:ext cx="9144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换一个凸起更多的桃形凸轮，鼓点会变密还是变疏？</a:t>
            </a:r>
            <a:endParaRPr lang="en-US" sz="1100"/>
          </a:p>
        </p:txBody>
      </p:sp>
      <p:sp>
        <p:nvSpPr>
          <p:cNvPr name="AutoShape 12" id="12"/>
          <p:cNvSpPr txBox="true"/>
          <p:nvPr/>
        </p:nvSpPr>
        <p:spPr>
          <a:xfrm rot="0" flipH="false" flipV="false">
            <a:off x="1016000" y="5588000"/>
            <a:ext cx="10414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969EB2"/>
                </a:solidFill>
                <a:latin typeface="Noto Sans SC"/>
                <a:ea typeface="Noto Sans SC"/>
                <a:cs typeface="Noto Sans SC"/>
                <a:sym typeface="Noto Sans SC"/>
              </a:rPr>
              <a:t>先说出你的想法，搭完我们一起来验证对不对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09600"/>
            <a:ext cx="10414000" cy="711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建构 · 需求拆解：打鼓机器人要哪几部分？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2413000" cy="1524000"/>
          </a:xfrm>
          <a:prstGeom prst="roundRect">
            <a:avLst>
              <a:gd name="adj" fmla="val 13333"/>
            </a:avLst>
          </a:prstGeom>
          <a:solidFill>
            <a:srgbClr val="ECF8FF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206500" y="2222500"/>
            <a:ext cx="203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底座支架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117600" y="2692400"/>
            <a:ext cx="22098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放平立柱，架鼓槌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3683000" y="1905000"/>
            <a:ext cx="2413000" cy="1524000"/>
          </a:xfrm>
          <a:prstGeom prst="roundRect">
            <a:avLst>
              <a:gd name="adj" fmla="val 13333"/>
            </a:avLst>
          </a:prstGeom>
          <a:solidFill>
            <a:srgbClr val="E6FAF7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3873500" y="2222500"/>
            <a:ext cx="203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0D9488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凸轮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3784600" y="2692400"/>
            <a:ext cx="22098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转圈顶起鼓槌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6350000" y="1905000"/>
            <a:ext cx="2413000" cy="1524000"/>
          </a:xfrm>
          <a:prstGeom prst="roundRect">
            <a:avLst>
              <a:gd name="adj" fmla="val 13333"/>
            </a:avLst>
          </a:prstGeom>
          <a:solidFill>
            <a:srgbClr val="FFFBEB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6540500" y="2222500"/>
            <a:ext cx="203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B48C28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鼓槌杠杆</a:t>
            </a:r>
            <a:endParaRPr lang="en-US" sz="1100"/>
          </a:p>
        </p:txBody>
      </p:sp>
      <p:sp>
        <p:nvSpPr>
          <p:cNvPr name="AutoShape 11" id="11"/>
          <p:cNvSpPr txBox="true"/>
          <p:nvPr/>
        </p:nvSpPr>
        <p:spPr>
          <a:xfrm rot="0" flipH="false" flipV="false">
            <a:off x="6451600" y="2692400"/>
            <a:ext cx="22098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架柱，一头坐凸轮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9017000" y="1905000"/>
            <a:ext cx="2159000" cy="1524000"/>
          </a:xfrm>
          <a:prstGeom prst="roundRect">
            <a:avLst>
              <a:gd name="adj" fmla="val 13333"/>
            </a:avLst>
          </a:prstGeom>
          <a:solidFill>
            <a:srgbClr val="ECF8FF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3" id="13"/>
          <p:cNvSpPr txBox="true"/>
          <p:nvPr/>
        </p:nvSpPr>
        <p:spPr>
          <a:xfrm rot="0" flipH="false" flipV="false">
            <a:off x="9144000" y="2222500"/>
            <a:ext cx="1905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小鼓</a:t>
            </a:r>
            <a:endParaRPr lang="en-US" sz="1100"/>
          </a:p>
        </p:txBody>
      </p:sp>
      <p:sp>
        <p:nvSpPr>
          <p:cNvPr name="AutoShape 14" id="14"/>
          <p:cNvSpPr txBox="true"/>
          <p:nvPr/>
        </p:nvSpPr>
        <p:spPr>
          <a:xfrm rot="0" flipH="false" flipV="false">
            <a:off x="9118600" y="2692400"/>
            <a:ext cx="19558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放槌头下等着敲</a:t>
            </a:r>
            <a:endParaRPr lang="en-US" sz="1100"/>
          </a:p>
        </p:txBody>
      </p:sp>
      <p:sp>
        <p:nvSpPr>
          <p:cNvPr name="AutoShape 15" id="15"/>
          <p:cNvSpPr txBox="true"/>
          <p:nvPr/>
        </p:nvSpPr>
        <p:spPr>
          <a:xfrm rot="0" flipH="false" flipV="false">
            <a:off x="1016000" y="4064000"/>
            <a:ext cx="1041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动力路线：电池→马达→齿轮→凸轮转圈→顶起鼓槌→落下敲鼓</a:t>
            </a:r>
            <a:endParaRPr lang="en-US" sz="1100"/>
          </a:p>
        </p:txBody>
      </p:sp>
      <p:sp>
        <p:nvSpPr>
          <p:cNvPr name="AutoShape 16" id="16"/>
          <p:cNvSpPr txBox="true"/>
          <p:nvPr/>
        </p:nvSpPr>
        <p:spPr>
          <a:xfrm rot="0" flipH="false" flipV="false">
            <a:off x="1016000" y="4826000"/>
            <a:ext cx="10414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按顺序搭：先做底座和支架，再装马达齿轮，然后装凸轮和鼓槌，最后放小鼓测试。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09600"/>
            <a:ext cx="10414000" cy="711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搭建 Step 1-3 · 底座、支架、马达齿轮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143000" y="1778000"/>
            <a:ext cx="584200" cy="584200"/>
          </a:xfrm>
          <a:prstGeom prst="ellipse">
            <a:avLst/>
          </a:prstGeom>
          <a:solidFill>
            <a:srgbClr val="3D547A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244600" y="1905000"/>
            <a:ext cx="4064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FFFFFF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1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905000" y="1803400"/>
            <a:ext cx="965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认识零件：电池盒、马达、椭圆/桃形凸轮、齿轮、轴、梁、销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143000" y="2667000"/>
            <a:ext cx="584200" cy="584200"/>
          </a:xfrm>
          <a:prstGeom prst="ellipse">
            <a:avLst/>
          </a:prstGeom>
          <a:solidFill>
            <a:srgbClr val="0D9488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1244600" y="2794000"/>
            <a:ext cx="4064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FFFFFF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2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1905000" y="2692400"/>
            <a:ext cx="965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搭平底座，两边竖起支架，左边穿一根凸轮轴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143000" y="3556000"/>
            <a:ext cx="584200" cy="584200"/>
          </a:xfrm>
          <a:prstGeom prst="ellipse">
            <a:avLst/>
          </a:prstGeom>
          <a:solidFill>
            <a:srgbClr val="F7D752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1244600" y="3683000"/>
            <a:ext cx="4064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5D6982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3</a:t>
            </a:r>
            <a:endParaRPr lang="en-US" sz="1100"/>
          </a:p>
        </p:txBody>
      </p:sp>
      <p:sp>
        <p:nvSpPr>
          <p:cNvPr name="AutoShape 11" id="11"/>
          <p:cNvSpPr txBox="true"/>
          <p:nvPr/>
        </p:nvSpPr>
        <p:spPr>
          <a:xfrm rot="0" flipH="false" flipV="false">
            <a:off x="1905000" y="3581400"/>
            <a:ext cx="965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装马达和齿轮：马达转→小齿轮→大齿轮→凸轮轴跟着转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1143000" y="4572000"/>
            <a:ext cx="10160000" cy="762000"/>
          </a:xfrm>
          <a:prstGeom prst="roundRect">
            <a:avLst>
              <a:gd name="adj" fmla="val 26666"/>
            </a:avLst>
          </a:prstGeom>
          <a:solidFill>
            <a:srgbClr val="ECF8FF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3" id="13"/>
          <p:cNvSpPr txBox="true"/>
          <p:nvPr/>
        </p:nvSpPr>
        <p:spPr>
          <a:xfrm rot="0" flipH="false" flipV="false">
            <a:off x="1397000" y="4775200"/>
            <a:ext cx="965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小提醒：支架立直、底座放平，不然鼓槌敲不准鼓面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09600"/>
            <a:ext cx="10414000" cy="711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0D9488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搭建 Step 4 · 凸轮和会跳舞的鼓槌（重点）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143000" y="1905000"/>
            <a:ext cx="584200" cy="584200"/>
          </a:xfrm>
          <a:prstGeom prst="ellipse">
            <a:avLst/>
          </a:prstGeom>
          <a:solidFill>
            <a:srgbClr val="0D9488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244600" y="2032000"/>
            <a:ext cx="4064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FFFFFF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4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905000" y="1930400"/>
            <a:ext cx="9652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凸轮装在轴上；鼓槌一头架在柱子上（支点），一头坐在凸轮上，另一头垂着小黄球。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143000" y="3429000"/>
            <a:ext cx="10160000" cy="762000"/>
          </a:xfrm>
          <a:prstGeom prst="roundRect">
            <a:avLst>
              <a:gd name="adj" fmla="val 26666"/>
            </a:avLst>
          </a:prstGeom>
          <a:solidFill>
            <a:srgbClr val="E6FAF7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1397000" y="3632200"/>
            <a:ext cx="965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0D9488"/>
                </a:solidFill>
                <a:latin typeface="Noto Sans SC"/>
                <a:ea typeface="Noto Sans SC"/>
                <a:cs typeface="Noto Sans SC"/>
                <a:sym typeface="Noto Sans SC"/>
              </a:rPr>
              <a:t>关键：凸轮转一圈，顶起鼓槌、再放下——就敲一下！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1143000" y="4572000"/>
            <a:ext cx="10160000" cy="114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6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常见错误：鼓槌没坐在凸轮上会空敲；支点卡死翘不起来。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6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检查：用手转凸轮轴，看鼓槌能不能被顶起、又落下。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09600"/>
            <a:ext cx="10414000" cy="711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搭建 Step 5-6 · 放小鼓、换凸轮调节奏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143000" y="1905000"/>
            <a:ext cx="584200" cy="584200"/>
          </a:xfrm>
          <a:prstGeom prst="ellipse">
            <a:avLst/>
          </a:prstGeom>
          <a:solidFill>
            <a:srgbClr val="3D547A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244600" y="2032000"/>
            <a:ext cx="4064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FFFFFF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5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905000" y="1930400"/>
            <a:ext cx="9652000" cy="558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把小鼓放在小黄球下面，鼓槌落下时正好敲到鼓面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143000" y="2921000"/>
            <a:ext cx="584200" cy="584200"/>
          </a:xfrm>
          <a:prstGeom prst="ellipse">
            <a:avLst/>
          </a:prstGeom>
          <a:solidFill>
            <a:srgbClr val="F7D752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1244600" y="3048000"/>
            <a:ext cx="4064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5D6982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6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1905000" y="2946400"/>
            <a:ext cx="9652000" cy="558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把椭圆凸轮换成桃形凸轮，凸起变多，敲鼓节奏变快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143000" y="4064000"/>
            <a:ext cx="10160000" cy="762000"/>
          </a:xfrm>
          <a:prstGeom prst="roundRect">
            <a:avLst>
              <a:gd name="adj" fmla="val 26666"/>
            </a:avLst>
          </a:prstGeom>
          <a:solidFill>
            <a:srgbClr val="FFFBEB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1397000" y="4267200"/>
            <a:ext cx="965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B48C28"/>
                </a:solidFill>
                <a:latin typeface="Noto Sans SC"/>
                <a:ea typeface="Noto Sans SC"/>
                <a:cs typeface="Noto Sans SC"/>
                <a:sym typeface="Noto Sans SC"/>
              </a:rPr>
              <a:t>比一比：先听椭圆（咚—咚），再听桃形（咚咚咚咚），节奏变密了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09600"/>
            <a:ext cx="10414000" cy="711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搭建 Step 7 · 通电测试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524000" y="1905000"/>
            <a:ext cx="9144000" cy="1524000"/>
          </a:xfrm>
          <a:prstGeom prst="roundRect">
            <a:avLst>
              <a:gd name="adj" fmla="val 13333"/>
            </a:avLst>
          </a:prstGeom>
          <a:solidFill>
            <a:srgbClr val="E6FAF7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905000" y="2286000"/>
            <a:ext cx="838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打开电池盒开关，看机器人是不是一下一下自己敲鼓！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524000" y="3937000"/>
            <a:ext cx="914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0D9488"/>
                </a:solidFill>
                <a:latin typeface="Noto Sans SC"/>
                <a:ea typeface="Noto Sans SC"/>
                <a:cs typeface="Noto Sans SC"/>
                <a:sym typeface="Noto Sans SC"/>
              </a:rPr>
              <a:t>如果不敲 / 敲不准，检查这两处：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778000" y="4572000"/>
            <a:ext cx="8890000" cy="152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7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· 不敲：鼓槌有没有坐在凸轮上？凸轮转不转？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7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· 敲不准：小鼓有没有放在槌头正下方？支点卡不卡？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09600"/>
            <a:ext cx="10414000" cy="711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反思 · 今天记住这三句话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778000"/>
            <a:ext cx="10160000" cy="889000"/>
          </a:xfrm>
          <a:prstGeom prst="roundRect">
            <a:avLst>
              <a:gd name="adj" fmla="val 22857"/>
            </a:avLst>
          </a:prstGeom>
          <a:solidFill>
            <a:srgbClr val="E6FAF7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270000" y="20066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0D9488"/>
                </a:solidFill>
                <a:latin typeface="Noto Sans SC"/>
                <a:ea typeface="Noto Sans SC"/>
                <a:cs typeface="Noto Sans SC"/>
                <a:sym typeface="Noto Sans SC"/>
              </a:rPr>
              <a:t>1. 凸轮把马达的转圈变成一下一下的往复敲击。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016000" y="2857500"/>
            <a:ext cx="10160000" cy="889000"/>
          </a:xfrm>
          <a:prstGeom prst="roundRect">
            <a:avLst>
              <a:gd name="adj" fmla="val 22857"/>
            </a:avLst>
          </a:prstGeom>
          <a:solidFill>
            <a:srgbClr val="FFFBEB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270000" y="30861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B48C28"/>
                </a:solidFill>
                <a:latin typeface="Noto Sans SC"/>
                <a:ea typeface="Noto Sans SC"/>
                <a:cs typeface="Noto Sans SC"/>
                <a:sym typeface="Noto Sans SC"/>
              </a:rPr>
              <a:t>2. 凸轮形状决定节奏：凸起多，敲得密、敲得快。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1016000" y="3937000"/>
            <a:ext cx="10160000" cy="889000"/>
          </a:xfrm>
          <a:prstGeom prst="roundRect">
            <a:avLst>
              <a:gd name="adj" fmla="val 22857"/>
            </a:avLst>
          </a:prstGeom>
          <a:solidFill>
            <a:srgbClr val="ECF8FF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1270000" y="41656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3. 动力路线：电池→马达→齿轮→凸轮→鼓槌→敲鼓。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1016000" y="5207000"/>
            <a:ext cx="10414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969EB2"/>
                </a:solidFill>
                <a:latin typeface="Noto Sans SC"/>
                <a:ea typeface="Noto Sans SC"/>
                <a:cs typeface="Noto Sans SC"/>
                <a:sym typeface="Noto Sans SC"/>
              </a:rPr>
              <a:t>易错点：鼓槌必须坐在凸轮上；支点不能卡死；小鼓对准槌头。生活里缝纫机针一上一下也是凸轮。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09600"/>
            <a:ext cx="10414000" cy="711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延续 · 拓展挑战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4953000" cy="2540000"/>
          </a:xfrm>
          <a:prstGeom prst="roundRect">
            <a:avLst>
              <a:gd name="adj" fmla="val 8000"/>
            </a:avLst>
          </a:prstGeom>
          <a:solidFill>
            <a:srgbClr val="E6FAF7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270000" y="2222500"/>
            <a:ext cx="4445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100">
                <a:solidFill>
                  <a:srgbClr val="0D9488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挑战一：双鼓齐鸣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270000" y="2857500"/>
            <a:ext cx="44450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同一根轴上装两个凸轮、错开位置，各顶一根鼓槌，敲两面鼓，像打架子鼓！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6223000" y="1905000"/>
            <a:ext cx="4953000" cy="2540000"/>
          </a:xfrm>
          <a:prstGeom prst="roundRect">
            <a:avLst>
              <a:gd name="adj" fmla="val 8000"/>
            </a:avLst>
          </a:prstGeom>
          <a:solidFill>
            <a:srgbClr val="ECF8FF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6477000" y="2222500"/>
            <a:ext cx="4445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1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挑战二：换形状节奏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477000" y="2857500"/>
            <a:ext cx="44450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试不同形状的凸轮，听听节奏怎么变，能不能敲出"咚嗒咚嗒"的曲子？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1016000" y="4953000"/>
            <a:ext cx="10414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969EB2"/>
                </a:solidFill>
                <a:latin typeface="Noto Sans SC"/>
                <a:ea typeface="Noto Sans SC"/>
                <a:cs typeface="Noto Sans SC"/>
                <a:sym typeface="Noto Sans SC"/>
              </a:rPr>
              <a:t>想一想：机器人打鼓和小朋友打鼓，哪里像、哪里不一样？回家也可以敲桌子比一比快慢。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2159000"/>
            <a:ext cx="10160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5200">
                <a:solidFill>
                  <a:srgbClr val="0D9488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今天你真棒！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1016000" y="3556000"/>
            <a:ext cx="10160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24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我们一起做出了会自己打鼓的机器人</a:t>
            </a:r>
            <a:endParaRPr lang="en-US" sz="1100"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016000" y="4572000"/>
            <a:ext cx="10160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回家给爸爸妈妈讲一讲：凸轮是怎么一下一下顶起鼓槌的？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016000" y="5715000"/>
            <a:ext cx="1016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969EB2"/>
                </a:solidFill>
                <a:latin typeface="Noto Sans SC"/>
                <a:ea typeface="Noto Sans SC"/>
                <a:cs typeface="Noto Sans SC"/>
                <a:sym typeface="Noto Sans SC"/>
              </a:rPr>
              <a:t>爱萝卜 S5 · 备选入门课到这里就完成啦，我们继续探索更多机械吧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