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notesSlides/notesSlide1.xml" Type="http://schemas.openxmlformats.org/officeDocument/2006/relationships/notesSlide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notesSlides/notesSlide5.xml" Type="http://schemas.openxmlformats.org/officeDocument/2006/relationships/notesSlide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10.xml" Type="http://schemas.openxmlformats.org/officeDocument/2006/relationships/notesSlide"/><Relationship Id="rId31" Target="notesSlides/notesSlide11.xml" Type="http://schemas.openxmlformats.org/officeDocument/2006/relationships/notesSlide"/><Relationship Id="rId32" Target="notesSlides/notesSlide12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【开场】同学们好！今天我们要进一个神奇的地方——齿轮王国！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【互动】你们看，这一个一个圆圆的、带着牙齿的零件，叫齿轮。它们手拉手咬住，一个转起来，旁边的也会跟着转。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【引出】今天我们要搭一排四个齿轮，像一列小火车，马达一开，好几个转盘朝不同方向转起来，就像一座热闹的齿轮王国。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【预告】这节课是把前面学过的齿轮本领复习一遍：相邻的齿轮朝相反方向转、中间加一个惰轮能改变方向、大齿轮带小齿轮会变快。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【目标】今天我们要复习三个齿轮的本领，也是后面几节课学过的内容。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【讲解第一块】相邻两个齿轮咬在一起，方向一定相反——一个顺时针，下一个就是逆时针。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【讲解第二块】中间加一个惰轮，最远处那个齿轮的方向就会反过来。惰轮就像一个"小翻译官"。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【讲解第三块】大齿轮带小齿轮，小齿轮转得飞快；反过来小齿轮带大齿轮，大齿轮转得慢但更有力气。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【导入】同学们看：游乐园的摩天轮、旋转木马，还有我们家里的钟表，都在不停地转。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【提问】你们有没有想过，钟表那么小，里面怎么能让时针、分针、秒针一起动？其实里面藏着一排齿轮！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【引导】齿轮一个咬一个，大的带小的，就像我们拉手接力。今天我们就要搭一排这样的齿轮。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【衔接】这一排齿轮转起来，有的向左、有的向右、有的快、有的慢——这就是齿轮王国的秘密。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【提问1】如果第一个齿轮往右转，咬着它的第二个齿轮会往哪边转？让孩子先猜。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【提问2】如果中间再多加一个齿轮，最远处那个转盘的方向，会不会跟着变？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【提问3】大齿轮带着小齿轮转，到底谁转得更快？这个问题很多同学会猜错，先记住你的答案。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【引导】这三个问题，我们不马上说答案，等下搭起来、转起来，你自己就会找到答案啦。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【认零件】先把零件分好类：齿轮有大的24齿、中的16齿、小的8齿；还有做骨架的梁、轴、轴套。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【数一下】24齿用3个，16齿用2个，8齿用1个——加起来正好4个齿轮排成一排。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【任务】今天要搭一排四个齿轮，手拉手咬在一起，中间那个小齿轮就是我们说的"惰轮"。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【引导】搭的时候一边搭一边猜：下一个齿轮会朝哪边转？别等老师告诉你，自己观察！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【步骤1】先别急着搭，把零件按大小分堆，找起来才快。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【步骤2】用梁拼一个长方形底座，记得要长长的，因为四个齿轮并排需要不少位置。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【提醒】把马达固定在底座的一头，它是我们整个齿轮王国的"发动机"。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【常见错误】底座太短，后面齿轮摆不下——先比一比，能放下四个齿轮再固定。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【步骤3】把第一个大齿轮装在马达轴上，它就是整个传动的起点。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【步骤4】第二个齿轮要和第一个咬在一起——就像拉手，牙齿和牙缝正好对上。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【常见错误】两个齿轮离得太远或太近，转起来打滑、卡住。让孩子用手拨一拨，转得顺再继续。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【观察】现在猜一猜：第一个右转，第二个会往哪边转？——相反方向！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【步骤5】中间这个小齿轮叫"惰轮"，它自己不出力，只是把方向接力传给下一个。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【重点】多一个惰轮，最末端齿轮的方向就反过来——这就是我们今天复习的惰轮本领。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【步骤6】在最后一个齿轮上装个转盘，再贴个箭头，转起来就一眼能看出方向。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【常见错误】惰轮没和两边都咬上，动力就传不过去。让孩子用手转第一个，看最后一个动不动。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【测试】接通电池盒，打开开关，让孩子们亲眼看到一排齿轮一起转起来。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【看方向】引导他们看：相邻的齿轮方向是不是相反？第一个右转，第二个就左转，第三个又右转。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【看快慢】大齿轮带小齿轮，小齿轮是不是转得特别快？这就是"大带小快"。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【庆祝】如果转得顺，给孩子鼓掌——齿轮王国大转盘建成了！哪里卡住就回去检查啮合。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【总结1】相邻两个齿轮方向一定相反，这是齿轮最基本的规律。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【总结2】中间加一个惰轮，最末端齿轮的方向就会反过来——它像一个方向开关。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【总结3】大齿轮带小齿轮，小齿轮快但力气小；小齿轮带大齿轮，大齿轮慢但有力气。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【易错】很多同学以为大齿轮转得快，其实大齿轮转得慢！还有齿轮没咬满会打滑，要转得顺才行。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【挑战】学有余力的同学，可以在齿轮排上再加一个齿轮，或者把惰轮换成大齿轮。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【方法】先在纸上猜方向、猜快慢，再搭出来验证——像真正的工程师一样先设计再动手。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【迁移】生活里洗衣机转筒、游乐园转盘，都是齿轮传动把动力送到最后。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【预告】今天是齿轮传动的综合复习，下节课 B10 我们要把伞齿轮、凸轮、卷扬全用上，做一个会巡游的机械乐园大项目！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【收尾】今天我们搭了一座齿轮王国大转盘，把前面学的齿轮本领都复习了一遍。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【回顾】相邻齿轮方向相反、加一个惰轮末端方向就反过来、大带小快小带大慢。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【作业】回家给爸爸妈妈演示你的转盘，考一考他们下一个齿轮往哪边转。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【预告】下节课我们要做一个更大的项目——机械乐园大巡游，同学们再见！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2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68400" y="1219200"/>
            <a:ext cx="584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动力机械进阶 · 备选入门课 B9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17600" y="1905000"/>
            <a:ext cx="7620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6000">
                <a:solidFill>
                  <a:srgbClr val="E2883E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齿轮王国大转盘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68400" y="3530600"/>
            <a:ext cx="660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一排齿轮手拉手，转盘朝哪儿转？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168400" y="4521200"/>
            <a:ext cx="6604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综合复习齿轮串联：相邻反向、惰轮改方向、</a:t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20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大带小快、小带大慢，一起搭一座齿轮王国！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7620000" y="1143000"/>
            <a:ext cx="3556000" cy="3556000"/>
          </a:xfrm>
          <a:prstGeom prst="roundRect">
            <a:avLst>
              <a:gd name="adj" fmla="val 7142"/>
            </a:avLst>
          </a:prstGeom>
          <a:solidFill>
            <a:srgbClr val="F7D752">
              <a:alpha val="3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0" flipH="false" flipV="false">
            <a:off x="8318500" y="1778000"/>
            <a:ext cx="2159000" cy="2159000"/>
          </a:xfrm>
          <a:prstGeom prst="rect">
            <a:avLst/>
          </a:prstGeom>
        </p:spPr>
      </p:pic>
      <p:sp>
        <p:nvSpPr>
          <p:cNvPr name="AutoShape 8" id="8"/>
          <p:cNvSpPr txBox="true"/>
          <p:nvPr/>
        </p:nvSpPr>
        <p:spPr>
          <a:xfrm rot="0" flipH="false" flipV="false">
            <a:off x="1168400" y="60706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建议年龄：6-8 岁 · 课堂用时：90 分钟 · 4C1E 授课流程 · 本讲= B3-B5 齿轮传动综合复习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本讲目标 · 今天学会三个齿轮本领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1549400"/>
            <a:ext cx="10160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学完这节课，你就是齿轮王国的小工程师！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286000"/>
            <a:ext cx="3175000" cy="3048000"/>
          </a:xfrm>
          <a:prstGeom prst="roundRect">
            <a:avLst>
              <a:gd name="adj" fmla="val 7500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667000"/>
            <a:ext cx="2565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相邻齿轮</a:t>
            </a:r>
            <a:b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方向相反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320800" y="3683000"/>
            <a:ext cx="2565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两个咬在一起的齿轮，你左转、我就右转，方向永远相反。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508500" y="2286000"/>
            <a:ext cx="3175000" cy="3048000"/>
          </a:xfrm>
          <a:prstGeom prst="roundRect">
            <a:avLst>
              <a:gd name="adj" fmla="val 7500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4813300" y="2667000"/>
            <a:ext cx="2565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惰轮</a:t>
            </a:r>
            <a:b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改变方向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813300" y="3683000"/>
            <a:ext cx="2565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中间多塞一个齿轮（惰轮），最末端齿轮的方向就反过来了！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8001000" y="2286000"/>
            <a:ext cx="3175000" cy="3048000"/>
          </a:xfrm>
          <a:prstGeom prst="roundRect">
            <a:avLst>
              <a:gd name="adj" fmla="val 7500"/>
            </a:avLst>
          </a:prstGeom>
          <a:solidFill>
            <a:srgbClr val="E2883E">
              <a:alpha val="2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8305800" y="2667000"/>
            <a:ext cx="25654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大带小快</a:t>
            </a:r>
            <a:b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小带大慢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8305800" y="3683000"/>
            <a:ext cx="2565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大齿轮带小齿轮会变快，小齿轮带大齿轮会变慢、更有力。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1016000" y="571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E2883E"/>
                </a:solidFill>
                <a:latin typeface="Noto Sans SC"/>
                <a:ea typeface="Noto Sans SC"/>
                <a:cs typeface="Noto Sans SC"/>
                <a:sym typeface="Noto Sans SC"/>
              </a:rPr>
              <a:t>这三件事，前面的课都学过，今天我们把它们综合起来！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Connect · 生活里的大转盘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1549400"/>
            <a:ext cx="10160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先看真家伙，想一想它们为什么会转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184400"/>
            <a:ext cx="3200400" cy="1905000"/>
          </a:xfrm>
          <a:prstGeom prst="roundRect">
            <a:avLst>
              <a:gd name="adj" fmla="val 10666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540000"/>
            <a:ext cx="2692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游乐园摩天轮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一圈一圈慢慢转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4495800" y="2184400"/>
            <a:ext cx="3200400" cy="1905000"/>
          </a:xfrm>
          <a:prstGeom prst="roundRect">
            <a:avLst>
              <a:gd name="adj" fmla="val 10666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4749800" y="2540000"/>
            <a:ext cx="2692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旋转木马转盘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带着马儿一起转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7975600" y="2184400"/>
            <a:ext cx="3200400" cy="1905000"/>
          </a:xfrm>
          <a:prstGeom prst="roundRect">
            <a:avLst>
              <a:gd name="adj" fmla="val 10666"/>
            </a:avLst>
          </a:prstGeom>
          <a:solidFill>
            <a:srgbClr val="E2883E">
              <a:alpha val="2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8229600" y="2540000"/>
            <a:ext cx="2692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钟表里的齿轮</a:t>
            </a:r>
            <a:b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</a:br>
            <a:r>
              <a:rPr lang="en-US" b="false" i="false" strike="noStrike" u="none" sz="19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一个带一个不停转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1016000" y="4445000"/>
            <a:ext cx="10160000" cy="2032000"/>
          </a:xfrm>
          <a:prstGeom prst="roundRect">
            <a:avLst>
              <a:gd name="adj" fmla="val 11250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6BBFEA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1422400" y="47244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边看边想：这些转盘，是一个转还是一排一起转？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422400" y="5359400"/>
            <a:ext cx="9398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钟表里其实藏着好多齿轮，它们一个咬一个，大的带小的，分针才会一格一格走得稳稳的。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Connect · 三个小问题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1549400"/>
            <a:ext cx="10160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先猜一猜，再搭起来验证你的想法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286000"/>
            <a:ext cx="10160000" cy="1143000"/>
          </a:xfrm>
          <a:prstGeom prst="roundRect">
            <a:avLst>
              <a:gd name="adj" fmla="val 17777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2540000"/>
            <a:ext cx="9398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问 1：第一个齿轮往右转，第二个咬着它，会往哪边转？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3683000"/>
            <a:ext cx="10160000" cy="1143000"/>
          </a:xfrm>
          <a:prstGeom prst="roundRect">
            <a:avLst>
              <a:gd name="adj" fmla="val 17777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397000" y="3937000"/>
            <a:ext cx="9398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问 2：中间多塞一个齿轮，最远处的转盘方向会变吗？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5080000"/>
            <a:ext cx="10160000" cy="1143000"/>
          </a:xfrm>
          <a:prstGeom prst="roundRect">
            <a:avLst>
              <a:gd name="adj" fmla="val 17777"/>
            </a:avLst>
          </a:prstGeom>
          <a:solidFill>
            <a:srgbClr val="E2883E">
              <a:alpha val="2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397000" y="5334000"/>
            <a:ext cx="9398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问 3：大齿轮带着小齿轮转，谁转得更快？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Construct · 我们需要哪些零件？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1549400"/>
            <a:ext cx="10160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齿轮王国大转盘，大约用 36 个零件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286000"/>
            <a:ext cx="4826000" cy="1651000"/>
          </a:xfrm>
          <a:prstGeom prst="roundRect">
            <a:avLst>
              <a:gd name="adj" fmla="val 12307"/>
            </a:avLst>
          </a:prstGeom>
          <a:solidFill>
            <a:srgbClr val="6BBFEA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514600"/>
            <a:ext cx="4216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齿轮们：</a:t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24齿大齿轮 × 3 ｜ 16齿 × 2 ｜ 8齿小齿轮 × 1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096000" y="2286000"/>
            <a:ext cx="5080000" cy="1651000"/>
          </a:xfrm>
          <a:prstGeom prst="roundRect">
            <a:avLst>
              <a:gd name="adj" fmla="val 12307"/>
            </a:avLst>
          </a:prstGeom>
          <a:solidFill>
            <a:srgbClr val="F7D752">
              <a:alpha val="38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400800" y="2514600"/>
            <a:ext cx="44704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骨架们：</a:t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梁 × 8 ｜ 轴 × 6 ｜ 轴套 × 8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1016000" y="4318000"/>
            <a:ext cx="10160000" cy="2159000"/>
          </a:xfrm>
          <a:prstGeom prst="roundRect">
            <a:avLst>
              <a:gd name="adj" fmla="val 10588"/>
            </a:avLst>
          </a:prstGeom>
          <a:solidFill>
            <a:srgbClr val="FFFFFF">
              <a:alpha val="100000"/>
            </a:srgbClr>
          </a:solidFill>
          <a:ln w="50800" cmpd="sng" cap="flat">
            <a:solidFill>
              <a:srgbClr val="E2883E">
                <a:alpha val="100000"/>
              </a:srgbClr>
            </a:solidFill>
            <a:prstDash val="dash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422400" y="4597400"/>
            <a:ext cx="939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E2883E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任务：一排 4 个齿轮手拉手，中间藏一个惰轮！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422400" y="5232400"/>
            <a:ext cx="939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马达驱动最左边的齿轮，动力一个传一个，最右边转盘就会转起来。我们要一边搭、一边猜每个转盘朝哪边转。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搭步骤 1-2：底座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1 · 认零件分堆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把齿轮按大小分三堆：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· 24齿大齿轮 3个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· 16齿中齿轮 2个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· 8齿小齿轮 1个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再把梁、轴、轴套放旁边。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3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527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2 · 搭长方形底座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527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用 4 根梁拼一个长长的长方形底座。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底座要够长——因为后面要并排摆 4 个齿轮！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先把马达固定在底座一头。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搭步骤 3-4：齿轮手拉手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E2883E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3 · 第一个齿轮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在马达轴上装第一个 24齿大齿轮。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马达一转，这个齿轮就先转起来。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注意轴要插到底，用轴套固定紧。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527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4 · 第二个咬上去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527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在旁边轴上装第二个齿轮，让它的牙正好咬进第一个齿轮的牙缝里。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关键：牙齿要"咬满"，不能只搭一点点！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搭步骤 5-6：惰轮和转盘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3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5 · 装小惰轮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在中间装那个 8齿小齿轮，它就是"惰轮"。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它不输出动力，只负责把方向传给下一个。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有了它，最末端齿轮的方向会反过来！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527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4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步骤 6 · 末端装转盘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527800" y="2895600"/>
            <a:ext cx="43434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在最后一个齿轮的轴上，装上一个小圆盘当转盘。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可以在转盘上放个小人或贴个箭头，方便看出它往哪边转。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搭步骤 7：通电大测试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10160000" cy="1905000"/>
          </a:xfrm>
          <a:prstGeom prst="roundRect">
            <a:avLst>
              <a:gd name="adj" fmla="val 10666"/>
            </a:avLst>
          </a:prstGeom>
          <a:solidFill>
            <a:srgbClr val="E2883E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97000" y="2184400"/>
            <a:ext cx="939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接上电池盒，打开开关！一排齿轮跟着转起来，转盘也转了——齿轮王国建成啦！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仔细看：每个转盘的方向是不是和它前面那个相反？</a:t>
            </a:r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4064000"/>
            <a:ext cx="4953000" cy="2032000"/>
          </a:xfrm>
          <a:prstGeom prst="roundRect">
            <a:avLst>
              <a:gd name="adj" fmla="val 10000"/>
            </a:avLst>
          </a:prstGeom>
          <a:solidFill>
            <a:srgbClr val="6BBFEA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320800" y="4318000"/>
            <a:ext cx="43434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观察方向：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第1个转 → 第2个反 → 第3个又反 → 第4个……</a:t>
            </a:r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6223000" y="4064000"/>
            <a:ext cx="4953000" cy="2032000"/>
          </a:xfrm>
          <a:prstGeom prst="roundRect">
            <a:avLst>
              <a:gd name="adj" fmla="val 10000"/>
            </a:avLst>
          </a:prstGeom>
          <a:solidFill>
            <a:srgbClr val="F7D752">
              <a:alpha val="3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527800" y="4318000"/>
            <a:ext cx="43434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观察快慢：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大齿轮带小齿轮，小的是不是转得飞快？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反思 Contemplate · 今天学会了什么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6BBFEA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三个知识点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20800" y="2844800"/>
            <a:ext cx="4343400" cy="292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1、相邻齿轮方向相反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2、加一个惰轮，末端方向就反过来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3、大带小快、小带大慢更有力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4064000"/>
          </a:xfrm>
          <a:prstGeom prst="roundRect">
            <a:avLst>
              <a:gd name="adj" fmla="val 5000"/>
            </a:avLst>
          </a:prstGeom>
          <a:solidFill>
            <a:srgbClr val="F7D752">
              <a:alpha val="32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527800" y="2184400"/>
            <a:ext cx="43434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容易错的地方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527800" y="2844800"/>
            <a:ext cx="4343400" cy="292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· 齿轮没咬满，转起来打滑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· 惰轮没和两边都连上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· 以为大齿轮转得快（其实慢）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820400" cy="838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延续 Continue · 小小设计师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1549400"/>
            <a:ext cx="10160000" cy="431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挑战一下：自己设计一排齿轮，先猜再搭</a:t>
            </a:r>
            <a:endParaRPr lang="en-US" sz="1100"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1016000" y="2286000"/>
            <a:ext cx="10160000" cy="1905000"/>
          </a:xfrm>
          <a:prstGeom prst="roundRect">
            <a:avLst>
              <a:gd name="adj" fmla="val 10666"/>
            </a:avLst>
          </a:prstGeom>
          <a:solidFill>
            <a:srgbClr val="E2883E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2540000"/>
            <a:ext cx="9398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挑战：在你原来的齿轮排上，再加第三个齿轮（或把惰轮换成大齿轮）。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先在纸上猜一猜：最末端转盘会朝哪边转？变快还是变慢？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然后搭出来，看看你猜对了没有！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016000" y="4445000"/>
            <a:ext cx="10160000" cy="1778000"/>
          </a:xfrm>
          <a:prstGeom prst="roundRect">
            <a:avLst>
              <a:gd name="adj" fmla="val 11428"/>
            </a:avLst>
          </a:prstGeom>
          <a:solidFill>
            <a:srgbClr val="6BBFEA">
              <a:alpha val="25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397000" y="4724400"/>
            <a:ext cx="9398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生活里找一找：洗衣机转筒、游乐园转盘，都是靠一排齿轮把动力传到最后。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下节课 B10，我们要把今天学的所有机械，拼成一个会巡游的大乐园！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 flipH="false" flipV="false">
            <a:off x="2286000" y="1524000"/>
            <a:ext cx="7620000" cy="3810000"/>
          </a:xfrm>
          <a:prstGeom prst="roundRect">
            <a:avLst>
              <a:gd name="adj" fmla="val 6666"/>
            </a:avLst>
          </a:prstGeom>
          <a:solidFill>
            <a:srgbClr val="F7D752">
              <a:alpha val="30000"/>
            </a:srgbClr>
          </a:solidFill>
          <a:ln w="50800" cmpd="sng" cap="flat">
            <a:solidFill>
              <a:srgbClr val="3D547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2540000" y="2159000"/>
            <a:ext cx="7112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E2883E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齿轮王国建成啦！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2794000" y="3429000"/>
            <a:ext cx="660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相邻反向 · 惰轮改向 · 大带小快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2794000" y="4191000"/>
            <a:ext cx="660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回家给爸爸妈妈转一转你的大转盘，</a:t>
            </a:r>
            <a:endParaRPr lang="en-US" sz="1100"/>
          </a:p>
          <a:p>
            <a:pPr algn="ctr" marL="0" indent="0">
              <a:lnSpc>
                <a:spcPct val="125000"/>
              </a:lnSpc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考一考他们：下一个齿轮往哪边转？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